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84" r:id="rId2"/>
  </p:sldMasterIdLst>
  <p:notesMasterIdLst>
    <p:notesMasterId r:id="rId17"/>
  </p:notesMasterIdLst>
  <p:handoutMasterIdLst>
    <p:handoutMasterId r:id="rId18"/>
  </p:handoutMasterIdLst>
  <p:sldIdLst>
    <p:sldId id="366" r:id="rId3"/>
    <p:sldId id="380" r:id="rId4"/>
    <p:sldId id="381" r:id="rId5"/>
    <p:sldId id="382" r:id="rId6"/>
    <p:sldId id="379" r:id="rId7"/>
    <p:sldId id="371" r:id="rId8"/>
    <p:sldId id="375" r:id="rId9"/>
    <p:sldId id="370" r:id="rId10"/>
    <p:sldId id="363" r:id="rId11"/>
    <p:sldId id="378" r:id="rId12"/>
    <p:sldId id="386" r:id="rId13"/>
    <p:sldId id="385" r:id="rId14"/>
    <p:sldId id="383" r:id="rId15"/>
    <p:sldId id="384"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hryn Carson" initials="CLC" lastIdx="10" clrIdx="0"/>
  <p:cmAuthor id="1" name="Cathryn CARSON"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7E34C"/>
    <a:srgbClr val="F4E22E"/>
    <a:srgbClr val="202020"/>
    <a:srgbClr val="E09E19"/>
    <a:srgbClr val="9DAD33"/>
    <a:srgbClr val="6C3302"/>
    <a:srgbClr val="584F29"/>
    <a:srgbClr val="ED4E33"/>
    <a:srgbClr val="0032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00" autoAdjust="0"/>
    <p:restoredTop sz="94463" autoAdjust="0"/>
  </p:normalViewPr>
  <p:slideViewPr>
    <p:cSldViewPr snapToGrid="0" snapToObjects="1">
      <p:cViewPr>
        <p:scale>
          <a:sx n="112" d="100"/>
          <a:sy n="112" d="100"/>
        </p:scale>
        <p:origin x="352" y="-4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8400F3-3111-D547-BBFB-68EDF42FA9D5}" type="datetimeFigureOut">
              <a:rPr lang="en-US"/>
              <a:pPr/>
              <a:t>7/31/18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C9D1C3F-7271-254D-9D45-3EE090EA78C5}" type="slidenum">
              <a:rPr/>
              <a:pPr/>
              <a:t>‹#›</a:t>
            </a:fld>
            <a:endParaRPr lang="en-US"/>
          </a:p>
        </p:txBody>
      </p:sp>
    </p:spTree>
    <p:extLst>
      <p:ext uri="{BB962C8B-B14F-4D97-AF65-F5344CB8AC3E}">
        <p14:creationId xmlns:p14="http://schemas.microsoft.com/office/powerpoint/2010/main" val="398468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9BD7A8-D318-A34A-ADDB-575FC748C9C6}" type="datetimeFigureOut">
              <a:rPr lang="en-US"/>
              <a:pPr/>
              <a:t>7/31/18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AA7114-6D8C-714A-B2FF-14B3B4DE80F6}" type="slidenum">
              <a:rPr/>
              <a:pPr/>
              <a:t>‹#›</a:t>
            </a:fld>
            <a:endParaRPr lang="en-US"/>
          </a:p>
        </p:txBody>
      </p:sp>
    </p:spTree>
    <p:extLst>
      <p:ext uri="{BB962C8B-B14F-4D97-AF65-F5344CB8AC3E}">
        <p14:creationId xmlns:p14="http://schemas.microsoft.com/office/powerpoint/2010/main" val="7528668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10135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aim of the HCE requirement is to equip students with an understanding of the human and social structures, formations, and practices that shape data science activity (such as data collection and analysis, data stewardship and governance, work to ensure privacy and security, deployment of data in societal or organizational settings, decision-making with data, engagements of data with justice, practices of data ethics) and to allow them to gain experience and practice with modes of critical thinking, reflection, and engagement with these experiences and the choices involved.</a:t>
            </a:r>
            <a:endParaRPr lang="en-US" dirty="0"/>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735883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The aim of the HCE requirement is to equip students with an understanding of the human and social structures, formations, and practices that shape data science activity (such as data collection and analysis, data stewardship and governance, work to ensure privacy and security, deployment of data in societal or organizational settings, decision-making with data, engagements of data with justice, practices of data ethics) and to allow them to gain experience and practice with modes of critical thinking, reflection, and engagement with these experiences and the choices involved.</a:t>
            </a: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5214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20315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005957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415294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960795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833349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690614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90487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914117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9</a:t>
            </a:fld>
            <a:endParaRPr 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aim of the HCE requirement is to equip students with an understanding of the human and social structures, formations, and practices that shape data science activity (such as data collection and analysis, data stewardship and governance, work to ensure privacy and security, deployment of data in societal or organizational settings, decision-making with data, engagements of data with justice, practices of data ethics) and to allow them to gain experience and practice with modes of critical thinking, reflection, and engagement with these experiences and the choices involved.</a:t>
            </a:r>
            <a:endParaRPr lang="en-US" dirty="0"/>
          </a:p>
        </p:txBody>
      </p:sp>
      <p:sp>
        <p:nvSpPr>
          <p:cNvPr id="4" name="Slide Number Placeholder 3"/>
          <p:cNvSpPr>
            <a:spLocks noGrp="1"/>
          </p:cNvSpPr>
          <p:nvPr>
            <p:ph type="sldNum" sz="quarter" idx="10"/>
          </p:nvPr>
        </p:nvSpPr>
        <p:spPr/>
        <p:txBody>
          <a:bodyPr/>
          <a:lstStyle/>
          <a:p>
            <a:fld id="{D7AA7114-6D8C-714A-B2FF-14B3B4DE80F6}" type="slidenum">
              <a:rPr>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37452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60958"/>
            <a:ext cx="6813884" cy="1639468"/>
          </a:xfrm>
          <a:prstGeom prst="rect">
            <a:avLst/>
          </a:prstGeom>
        </p:spPr>
        <p:txBody>
          <a:bodyPr>
            <a:noAutofit/>
          </a:bodyPr>
          <a:lstStyle>
            <a:lvl1pPr algn="l">
              <a:defRPr sz="5000">
                <a:solidFill>
                  <a:srgbClr val="E09E19"/>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11883"/>
            <a:ext cx="6400800" cy="1113590"/>
          </a:xfrm>
          <a:prstGeom prst="rect">
            <a:avLst/>
          </a:prstGeo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69053943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3277" y="151103"/>
            <a:ext cx="8446168" cy="860762"/>
          </a:xfrm>
          <a:prstGeom prst="rect">
            <a:avLst/>
          </a:prstGeom>
        </p:spPr>
        <p:txBody>
          <a:bodyPr>
            <a:normAutofit/>
          </a:bodyPr>
          <a:lstStyle>
            <a:lvl1pPr>
              <a:defRPr sz="4400">
                <a:solidFill>
                  <a:schemeClr val="tx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3277" y="1166525"/>
            <a:ext cx="8446168" cy="206466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2819400" y="6506326"/>
            <a:ext cx="1016001" cy="365125"/>
          </a:xfrm>
          <a:prstGeom prst="rect">
            <a:avLst/>
          </a:prstGeom>
        </p:spPr>
        <p:txBody>
          <a:bodyPr/>
          <a:lstStyle>
            <a:lvl1pPr>
              <a:defRPr sz="1100">
                <a:solidFill>
                  <a:schemeClr val="bg1"/>
                </a:solidFill>
                <a:latin typeface="Lucida Grande"/>
                <a:cs typeface="Lucida Grande"/>
              </a:defRPr>
            </a:lvl1pPr>
          </a:lstStyle>
          <a:p>
            <a:r>
              <a:rPr lang="en-US" smtClean="0"/>
              <a:t>4/12/17</a:t>
            </a:r>
            <a:endParaRPr lang="en-US" dirty="0"/>
          </a:p>
        </p:txBody>
      </p:sp>
      <p:sp>
        <p:nvSpPr>
          <p:cNvPr id="5" name="Footer Placeholder 4"/>
          <p:cNvSpPr>
            <a:spLocks noGrp="1"/>
          </p:cNvSpPr>
          <p:nvPr>
            <p:ph type="ftr" sz="quarter" idx="11"/>
          </p:nvPr>
        </p:nvSpPr>
        <p:spPr>
          <a:xfrm>
            <a:off x="3835400" y="6506326"/>
            <a:ext cx="1765299" cy="365125"/>
          </a:xfrm>
          <a:prstGeom prst="rect">
            <a:avLst/>
          </a:prstGeom>
        </p:spPr>
        <p:txBody>
          <a:bodyPr/>
          <a:lstStyle>
            <a:lvl1pPr>
              <a:defRPr sz="1100">
                <a:solidFill>
                  <a:srgbClr val="FFFFFF"/>
                </a:solidFill>
                <a:latin typeface="Lucida Grande"/>
                <a:cs typeface="Lucida Grande"/>
              </a:defRPr>
            </a:lvl1pPr>
          </a:lstStyle>
          <a:p>
            <a:r>
              <a:rPr lang="en-US" smtClean="0"/>
              <a:t>UCB/Intel DSed</a:t>
            </a:r>
            <a:endParaRPr lang="en-US" dirty="0"/>
          </a:p>
        </p:txBody>
      </p:sp>
      <p:sp>
        <p:nvSpPr>
          <p:cNvPr id="6" name="Slide Number Placeholder 5"/>
          <p:cNvSpPr>
            <a:spLocks noGrp="1"/>
          </p:cNvSpPr>
          <p:nvPr>
            <p:ph type="sldNum" sz="quarter" idx="12"/>
          </p:nvPr>
        </p:nvSpPr>
        <p:spPr>
          <a:xfrm>
            <a:off x="5624095" y="6508082"/>
            <a:ext cx="427789" cy="363369"/>
          </a:xfrm>
          <a:prstGeom prst="rect">
            <a:avLst/>
          </a:prstGeom>
        </p:spPr>
        <p:txBody>
          <a:bodyPr/>
          <a:lstStyle>
            <a:lvl1pPr>
              <a:defRPr sz="1100">
                <a:solidFill>
                  <a:srgbClr val="FFFFFF"/>
                </a:solidFill>
                <a:latin typeface="Lucida Grande"/>
                <a:cs typeface="Lucida Grande"/>
              </a:defRPr>
            </a:lvl1pPr>
          </a:lstStyle>
          <a:p>
            <a:fld id="{F1D3A6B4-A3CB-B549-857F-2C2677306614}" type="slidenum">
              <a:rPr lang="en-US" smtClean="0"/>
              <a:pPr/>
              <a:t>‹#›</a:t>
            </a:fld>
            <a:endParaRPr lang="en-US" dirty="0"/>
          </a:p>
        </p:txBody>
      </p:sp>
    </p:spTree>
    <p:extLst>
      <p:ext uri="{BB962C8B-B14F-4D97-AF65-F5344CB8AC3E}">
        <p14:creationId xmlns:p14="http://schemas.microsoft.com/office/powerpoint/2010/main" val="358130390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223795"/>
            <a:ext cx="7772400" cy="1996573"/>
          </a:xfrm>
          <a:prstGeom prst="rect">
            <a:avLst/>
          </a:prstGeom>
        </p:spPr>
        <p:txBody>
          <a:bodyPr anchor="t">
            <a:noAutofit/>
          </a:bodyPr>
          <a:lstStyle>
            <a:lvl1pPr algn="l">
              <a:defRPr sz="5000" b="0" cap="none"/>
            </a:lvl1pPr>
          </a:lstStyle>
          <a:p>
            <a:r>
              <a:rPr lang="en-US" dirty="0" smtClean="0"/>
              <a:t>Click to edit master </a:t>
            </a:r>
            <a:br>
              <a:rPr lang="en-US" dirty="0" smtClean="0"/>
            </a:br>
            <a:r>
              <a:rPr lang="en-US" dirty="0" smtClean="0"/>
              <a:t>title style</a:t>
            </a:r>
            <a:endParaRPr lang="en-US" dirty="0"/>
          </a:p>
        </p:txBody>
      </p:sp>
      <p:sp>
        <p:nvSpPr>
          <p:cNvPr id="3" name="Text Placeholder 2"/>
          <p:cNvSpPr>
            <a:spLocks noGrp="1"/>
          </p:cNvSpPr>
          <p:nvPr>
            <p:ph type="body" idx="1"/>
          </p:nvPr>
        </p:nvSpPr>
        <p:spPr>
          <a:xfrm>
            <a:off x="722313" y="2225841"/>
            <a:ext cx="7772400" cy="895685"/>
          </a:xfrm>
          <a:prstGeom prst="rect">
            <a:avLst/>
          </a:prstGeom>
        </p:spPr>
        <p:txBody>
          <a:bodyPr anchor="b">
            <a:normAutofit/>
          </a:bodyPr>
          <a:lstStyle>
            <a:lvl1pPr marL="0" indent="0">
              <a:buNone/>
              <a:defRPr sz="2200">
                <a:solidFill>
                  <a:srgbClr val="00326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68753676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74546"/>
            <a:ext cx="7951537" cy="1143000"/>
          </a:xfrm>
          <a:prstGeom prst="rect">
            <a:avLst/>
          </a:prstGeom>
        </p:spPr>
        <p:txBody>
          <a:bodyPr/>
          <a:lstStyle/>
          <a:p>
            <a:r>
              <a:rPr lang="en-US" dirty="0" smtClean="0"/>
              <a:t>Click to edit Master</a:t>
            </a:r>
            <a:endParaRPr lang="en-US" dirty="0"/>
          </a:p>
        </p:txBody>
      </p:sp>
      <p:sp>
        <p:nvSpPr>
          <p:cNvPr id="3" name="Content Placeholder 2"/>
          <p:cNvSpPr>
            <a:spLocks noGrp="1"/>
          </p:cNvSpPr>
          <p:nvPr>
            <p:ph sz="half" idx="1"/>
          </p:nvPr>
        </p:nvSpPr>
        <p:spPr>
          <a:xfrm>
            <a:off x="457200" y="2097754"/>
            <a:ext cx="4038600" cy="3516983"/>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half" idx="10"/>
          </p:nvPr>
        </p:nvSpPr>
        <p:spPr>
          <a:xfrm>
            <a:off x="4495800" y="2097754"/>
            <a:ext cx="3912937" cy="3516983"/>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3313837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4517231"/>
            <a:ext cx="5486400" cy="566738"/>
          </a:xfrm>
          <a:prstGeom prst="rect">
            <a:avLst/>
          </a:prstGeo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381000" y="358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0" y="5083969"/>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2645037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41995"/>
            <a:ext cx="3008313" cy="404988"/>
          </a:xfrm>
        </p:spPr>
        <p:txBody>
          <a:bodyPr anchor="b"/>
          <a:lstStyle>
            <a:lvl1pPr algn="l">
              <a:defRPr sz="2000" b="1"/>
            </a:lvl1pPr>
          </a:lstStyle>
          <a:p>
            <a:r>
              <a:rPr lang="en-US" dirty="0" err="1" smtClean="0"/>
              <a:t>Lorem</a:t>
            </a:r>
            <a:r>
              <a:rPr lang="en-US" dirty="0" smtClean="0"/>
              <a:t> </a:t>
            </a:r>
            <a:r>
              <a:rPr lang="en-US" dirty="0" err="1" smtClean="0"/>
              <a:t>ipsum</a:t>
            </a:r>
            <a:endParaRPr lang="en-US" dirty="0"/>
          </a:p>
        </p:txBody>
      </p:sp>
      <p:sp>
        <p:nvSpPr>
          <p:cNvPr id="8" name="Content Placeholder 2"/>
          <p:cNvSpPr>
            <a:spLocks noGrp="1"/>
          </p:cNvSpPr>
          <p:nvPr>
            <p:ph idx="1"/>
          </p:nvPr>
        </p:nvSpPr>
        <p:spPr>
          <a:xfrm>
            <a:off x="3575050" y="1041995"/>
            <a:ext cx="5111750" cy="4305373"/>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half" idx="2" hasCustomPrompt="1"/>
          </p:nvPr>
        </p:nvSpPr>
        <p:spPr>
          <a:xfrm>
            <a:off x="457200" y="1531651"/>
            <a:ext cx="3008313" cy="381571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Lorem</a:t>
            </a:r>
            <a:r>
              <a:rPr lang="en-US" dirty="0" smtClean="0"/>
              <a:t> </a:t>
            </a:r>
            <a:r>
              <a:rPr lang="en-US" dirty="0" err="1" smtClean="0"/>
              <a:t>ipsum</a:t>
            </a:r>
            <a:endParaRPr lang="en-US" dirty="0" smtClean="0"/>
          </a:p>
        </p:txBody>
      </p:sp>
    </p:spTree>
    <p:extLst>
      <p:ext uri="{BB962C8B-B14F-4D97-AF65-F5344CB8AC3E}">
        <p14:creationId xmlns:p14="http://schemas.microsoft.com/office/powerpoint/2010/main" val="233369943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Shape 46"/>
        <p:cNvGrpSpPr/>
        <p:nvPr/>
      </p:nvGrpSpPr>
      <p:grpSpPr>
        <a:xfrm>
          <a:off x="0" y="0"/>
          <a:ext cx="0" cy="0"/>
          <a:chOff x="0" y="0"/>
          <a:chExt cx="0" cy="0"/>
        </a:xfrm>
      </p:grpSpPr>
      <p:sp>
        <p:nvSpPr>
          <p:cNvPr id="47" name="Shape 47"/>
          <p:cNvSpPr txBox="1">
            <a:spLocks noGrp="1"/>
          </p:cNvSpPr>
          <p:nvPr>
            <p:ph type="sldNum" idx="12"/>
          </p:nvPr>
        </p:nvSpPr>
        <p:spPr>
          <a:xfrm>
            <a:off x="4484636" y="6540500"/>
            <a:ext cx="170100" cy="234900"/>
          </a:xfrm>
          <a:prstGeom prst="rect">
            <a:avLst/>
          </a:prstGeom>
          <a:noFill/>
          <a:ln>
            <a:noFill/>
          </a:ln>
        </p:spPr>
        <p:txBody>
          <a:bodyPr lIns="19050" tIns="19050" rIns="19050" bIns="1905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9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9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901039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60958"/>
            <a:ext cx="6813884" cy="1639468"/>
          </a:xfrm>
          <a:prstGeom prst="rect">
            <a:avLst/>
          </a:prstGeom>
        </p:spPr>
        <p:txBody>
          <a:bodyPr>
            <a:noAutofit/>
          </a:bodyPr>
          <a:lstStyle>
            <a:lvl1pPr algn="l">
              <a:defRPr sz="5000">
                <a:solidFill>
                  <a:schemeClr val="tx2">
                    <a:lumMod val="7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11883"/>
            <a:ext cx="6400800" cy="1113590"/>
          </a:xfrm>
          <a:prstGeom prst="rect">
            <a:avLst/>
          </a:prstGeom>
        </p:spPr>
        <p:txBody>
          <a:bodyPr/>
          <a:lstStyle>
            <a:lvl1pPr marL="0" indent="0" algn="l">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Date Placeholder 3"/>
          <p:cNvSpPr>
            <a:spLocks noGrp="1"/>
          </p:cNvSpPr>
          <p:nvPr>
            <p:ph type="dt" sz="half" idx="2"/>
          </p:nvPr>
        </p:nvSpPr>
        <p:spPr>
          <a:xfrm>
            <a:off x="2254639" y="6341226"/>
            <a:ext cx="869562" cy="365125"/>
          </a:xfrm>
          <a:prstGeom prst="rect">
            <a:avLst/>
          </a:prstGeom>
        </p:spPr>
        <p:txBody>
          <a:bodyPr/>
          <a:lstStyle>
            <a:lvl1pPr>
              <a:defRPr sz="1100">
                <a:solidFill>
                  <a:schemeClr val="bg1"/>
                </a:solidFill>
                <a:latin typeface="Lucida Grande"/>
                <a:cs typeface="Lucida Grande"/>
              </a:defRPr>
            </a:lvl1pPr>
          </a:lstStyle>
          <a:p>
            <a:r>
              <a:rPr lang="en-US" smtClean="0">
                <a:solidFill>
                  <a:prstClr val="white"/>
                </a:solidFill>
              </a:rPr>
              <a:t>4/12/17</a:t>
            </a:r>
            <a:endParaRPr lang="en-US" dirty="0">
              <a:solidFill>
                <a:prstClr val="white"/>
              </a:solidFill>
            </a:endParaRPr>
          </a:p>
        </p:txBody>
      </p:sp>
      <p:sp>
        <p:nvSpPr>
          <p:cNvPr id="6" name="Footer Placeholder 4"/>
          <p:cNvSpPr>
            <a:spLocks noGrp="1"/>
          </p:cNvSpPr>
          <p:nvPr>
            <p:ph type="ftr" sz="quarter" idx="3"/>
          </p:nvPr>
        </p:nvSpPr>
        <p:spPr>
          <a:xfrm>
            <a:off x="3124201" y="6341226"/>
            <a:ext cx="1153694" cy="365125"/>
          </a:xfrm>
          <a:prstGeom prst="rect">
            <a:avLst/>
          </a:prstGeom>
        </p:spPr>
        <p:txBody>
          <a:bodyPr/>
          <a:lstStyle>
            <a:lvl1pPr>
              <a:defRPr sz="1100">
                <a:solidFill>
                  <a:srgbClr val="FFFFFF"/>
                </a:solidFill>
                <a:latin typeface="Lucida Grande"/>
                <a:cs typeface="Lucida Grande"/>
              </a:defRPr>
            </a:lvl1pPr>
          </a:lstStyle>
          <a:p>
            <a:r>
              <a:rPr lang="en-US" smtClean="0"/>
              <a:t>UCB/Intel DSed</a:t>
            </a:r>
            <a:endParaRPr lang="en-US" dirty="0"/>
          </a:p>
        </p:txBody>
      </p:sp>
      <p:sp>
        <p:nvSpPr>
          <p:cNvPr id="7" name="Slide Number Placeholder 5"/>
          <p:cNvSpPr>
            <a:spLocks noGrp="1"/>
          </p:cNvSpPr>
          <p:nvPr>
            <p:ph type="sldNum" sz="quarter" idx="4"/>
          </p:nvPr>
        </p:nvSpPr>
        <p:spPr>
          <a:xfrm>
            <a:off x="4277895" y="6342982"/>
            <a:ext cx="427789" cy="363369"/>
          </a:xfrm>
          <a:prstGeom prst="rect">
            <a:avLst/>
          </a:prstGeom>
        </p:spPr>
        <p:txBody>
          <a:bodyPr/>
          <a:lstStyle>
            <a:lvl1pPr>
              <a:defRPr sz="1100">
                <a:solidFill>
                  <a:srgbClr val="FFFFFF"/>
                </a:solidFill>
                <a:latin typeface="Lucida Grande"/>
                <a:cs typeface="Lucida Grande"/>
              </a:defRPr>
            </a:lvl1pPr>
          </a:lstStyle>
          <a:p>
            <a:fld id="{F1D3A6B4-A3CB-B549-857F-2C2677306614}" type="slidenum">
              <a:rPr lang="en-US" smtClean="0"/>
              <a:pPr/>
              <a:t>‹#›</a:t>
            </a:fld>
            <a:endParaRPr lang="en-US" dirty="0"/>
          </a:p>
        </p:txBody>
      </p:sp>
    </p:spTree>
    <p:extLst>
      <p:ext uri="{BB962C8B-B14F-4D97-AF65-F5344CB8AC3E}">
        <p14:creationId xmlns:p14="http://schemas.microsoft.com/office/powerpoint/2010/main" val="3690539434"/>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emf"/><Relationship Id="rId10" Type="http://schemas.openxmlformats.org/officeDocument/2006/relationships/image" Target="../media/image2.emf"/><Relationship Id="rId11"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8.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dirty="0"/>
          </a:p>
        </p:txBody>
      </p:sp>
      <p:sp>
        <p:nvSpPr>
          <p:cNvPr id="8" name="Title Placeholder 1"/>
          <p:cNvSpPr>
            <a:spLocks noGrp="1"/>
          </p:cNvSpPr>
          <p:nvPr>
            <p:ph type="title"/>
          </p:nvPr>
        </p:nvSpPr>
        <p:spPr>
          <a:xfrm>
            <a:off x="457200" y="1097456"/>
            <a:ext cx="8229600" cy="1143000"/>
          </a:xfrm>
          <a:prstGeom prst="rect">
            <a:avLst/>
          </a:prstGeom>
        </p:spPr>
        <p:txBody>
          <a:bodyPr vert="horz" lIns="91440" tIns="45720" rIns="91440" bIns="45720" rtlCol="0" anchor="ctr">
            <a:normAutofit/>
          </a:bodyPr>
          <a:lstStyle/>
          <a:p>
            <a:r>
              <a:rPr lang="en-US" dirty="0" smtClean="0"/>
              <a:t>Project Title</a:t>
            </a:r>
            <a:endParaRPr lang="en-US" dirty="0"/>
          </a:p>
        </p:txBody>
      </p:sp>
      <p:sp>
        <p:nvSpPr>
          <p:cNvPr id="9" name="Text Placeholder 2"/>
          <p:cNvSpPr>
            <a:spLocks noGrp="1"/>
          </p:cNvSpPr>
          <p:nvPr>
            <p:ph type="body" idx="1"/>
          </p:nvPr>
        </p:nvSpPr>
        <p:spPr>
          <a:xfrm>
            <a:off x="457200" y="2379579"/>
            <a:ext cx="8229600" cy="2526418"/>
          </a:xfrm>
          <a:prstGeom prst="rect">
            <a:avLst/>
          </a:prstGeom>
        </p:spPr>
        <p:txBody>
          <a:bodyPr vert="horz" lIns="91440" tIns="45720" rIns="91440" bIns="45720" rtlCol="0">
            <a:normAutofit/>
          </a:bodyPr>
          <a:lstStyle/>
          <a:p>
            <a:pPr lvl="0"/>
            <a:r>
              <a:rPr lang="en-US" dirty="0" err="1" smtClean="0"/>
              <a:t>Lorem</a:t>
            </a:r>
            <a:r>
              <a:rPr lang="en-US" dirty="0" smtClean="0"/>
              <a:t> </a:t>
            </a:r>
            <a:r>
              <a:rPr lang="en-US" dirty="0" err="1" smtClean="0"/>
              <a:t>Ipsum</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9"/>
          <a:stretch>
            <a:fillRect/>
          </a:stretch>
        </p:blipFill>
        <p:spPr>
          <a:xfrm>
            <a:off x="0" y="5598553"/>
            <a:ext cx="9170736" cy="1330073"/>
          </a:xfrm>
          <a:prstGeom prst="rect">
            <a:avLst/>
          </a:prstGeom>
        </p:spPr>
      </p:pic>
      <p:pic>
        <p:nvPicPr>
          <p:cNvPr id="11" name="Picture 10"/>
          <p:cNvPicPr>
            <a:picLocks noChangeAspect="1"/>
          </p:cNvPicPr>
          <p:nvPr userDrawn="1"/>
        </p:nvPicPr>
        <p:blipFill>
          <a:blip r:embed="rId10"/>
          <a:stretch>
            <a:fillRect/>
          </a:stretch>
        </p:blipFill>
        <p:spPr>
          <a:xfrm>
            <a:off x="369048" y="6019295"/>
            <a:ext cx="1745673" cy="533400"/>
          </a:xfrm>
          <a:prstGeom prst="rect">
            <a:avLst/>
          </a:prstGeom>
        </p:spPr>
      </p:pic>
      <p:sp>
        <p:nvSpPr>
          <p:cNvPr id="14" name="Date Placeholder 3"/>
          <p:cNvSpPr>
            <a:spLocks noGrp="1"/>
          </p:cNvSpPr>
          <p:nvPr>
            <p:ph type="dt" sz="half" idx="2"/>
          </p:nvPr>
        </p:nvSpPr>
        <p:spPr>
          <a:xfrm>
            <a:off x="2495721" y="6455526"/>
            <a:ext cx="1009480" cy="365125"/>
          </a:xfrm>
          <a:prstGeom prst="rect">
            <a:avLst/>
          </a:prstGeom>
        </p:spPr>
        <p:txBody>
          <a:bodyPr/>
          <a:lstStyle>
            <a:lvl1pPr>
              <a:defRPr sz="1100">
                <a:solidFill>
                  <a:schemeClr val="bg1"/>
                </a:solidFill>
                <a:latin typeface="Lucida Grande"/>
                <a:cs typeface="Lucida Grande"/>
              </a:defRPr>
            </a:lvl1pPr>
          </a:lstStyle>
          <a:p>
            <a:r>
              <a:rPr lang="en-US" smtClean="0"/>
              <a:t>4/12/17</a:t>
            </a:r>
            <a:endParaRPr lang="en-US" dirty="0"/>
          </a:p>
        </p:txBody>
      </p:sp>
      <p:sp>
        <p:nvSpPr>
          <p:cNvPr id="15" name="Footer Placeholder 4"/>
          <p:cNvSpPr>
            <a:spLocks noGrp="1"/>
          </p:cNvSpPr>
          <p:nvPr>
            <p:ph type="ftr" sz="quarter" idx="3"/>
          </p:nvPr>
        </p:nvSpPr>
        <p:spPr>
          <a:xfrm>
            <a:off x="3505200" y="6455526"/>
            <a:ext cx="1877595" cy="365125"/>
          </a:xfrm>
          <a:prstGeom prst="rect">
            <a:avLst/>
          </a:prstGeom>
        </p:spPr>
        <p:txBody>
          <a:bodyPr/>
          <a:lstStyle>
            <a:lvl1pPr>
              <a:defRPr sz="1100">
                <a:solidFill>
                  <a:srgbClr val="FFFFFF"/>
                </a:solidFill>
                <a:latin typeface="Lucida Grande"/>
                <a:cs typeface="Lucida Grande"/>
              </a:defRPr>
            </a:lvl1pPr>
          </a:lstStyle>
          <a:p>
            <a:r>
              <a:rPr lang="en-US" smtClean="0"/>
              <a:t>UCB/Intel DSed</a:t>
            </a:r>
            <a:endParaRPr lang="en-US" dirty="0"/>
          </a:p>
        </p:txBody>
      </p:sp>
      <p:sp>
        <p:nvSpPr>
          <p:cNvPr id="16" name="Slide Number Placeholder 5"/>
          <p:cNvSpPr>
            <a:spLocks noGrp="1"/>
          </p:cNvSpPr>
          <p:nvPr>
            <p:ph type="sldNum" sz="quarter" idx="4"/>
          </p:nvPr>
        </p:nvSpPr>
        <p:spPr>
          <a:xfrm>
            <a:off x="5382795" y="6457282"/>
            <a:ext cx="427789" cy="363369"/>
          </a:xfrm>
          <a:prstGeom prst="rect">
            <a:avLst/>
          </a:prstGeom>
        </p:spPr>
        <p:txBody>
          <a:bodyPr/>
          <a:lstStyle>
            <a:lvl1pPr>
              <a:defRPr sz="1100">
                <a:solidFill>
                  <a:srgbClr val="FFFFFF"/>
                </a:solidFill>
                <a:latin typeface="Lucida Grande"/>
                <a:cs typeface="Lucida Grande"/>
              </a:defRPr>
            </a:lvl1pPr>
          </a:lstStyle>
          <a:p>
            <a:fld id="{F1D3A6B4-A3CB-B549-857F-2C2677306614}" type="slidenum">
              <a:rPr lang="en-US" smtClean="0"/>
              <a:pPr/>
              <a:t>‹#›</a:t>
            </a:fld>
            <a:endParaRPr lang="en-US" dirty="0"/>
          </a:p>
        </p:txBody>
      </p:sp>
      <p:pic>
        <p:nvPicPr>
          <p:cNvPr id="12" name="Picture 11"/>
          <p:cNvPicPr>
            <a:picLocks noChangeAspect="1"/>
          </p:cNvPicPr>
          <p:nvPr userDrawn="1"/>
        </p:nvPicPr>
        <p:blipFill>
          <a:blip r:embed="rId11"/>
          <a:stretch>
            <a:fillRect/>
          </a:stretch>
        </p:blipFill>
        <p:spPr>
          <a:xfrm>
            <a:off x="8137024" y="6403496"/>
            <a:ext cx="1006975" cy="530703"/>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 id="2147483683" r:id="rId7"/>
  </p:sldLayoutIdLst>
  <p:transition spd="med">
    <p:fade/>
  </p:transition>
  <p:hf hdr="0"/>
  <p:txStyles>
    <p:titleStyle>
      <a:lvl1pPr algn="l" defTabSz="457200" rtl="0" eaLnBrk="1" latinLnBrk="0" hangingPunct="1">
        <a:spcBef>
          <a:spcPct val="0"/>
        </a:spcBef>
        <a:buNone/>
        <a:defRPr sz="5000" kern="1200">
          <a:solidFill>
            <a:srgbClr val="E09E19"/>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000000"/>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000000"/>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000000"/>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000000"/>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000000"/>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dirty="0">
              <a:solidFill>
                <a:prstClr val="black"/>
              </a:solidFill>
            </a:endParaRPr>
          </a:p>
        </p:txBody>
      </p:sp>
      <p:sp>
        <p:nvSpPr>
          <p:cNvPr id="8" name="Title Placeholder 1"/>
          <p:cNvSpPr>
            <a:spLocks noGrp="1"/>
          </p:cNvSpPr>
          <p:nvPr>
            <p:ph type="title"/>
          </p:nvPr>
        </p:nvSpPr>
        <p:spPr>
          <a:xfrm>
            <a:off x="457200" y="1097456"/>
            <a:ext cx="8229600" cy="1143000"/>
          </a:xfrm>
          <a:prstGeom prst="rect">
            <a:avLst/>
          </a:prstGeom>
        </p:spPr>
        <p:txBody>
          <a:bodyPr vert="horz" lIns="91440" tIns="45720" rIns="91440" bIns="45720" rtlCol="0" anchor="ctr">
            <a:normAutofit/>
          </a:bodyPr>
          <a:lstStyle/>
          <a:p>
            <a:r>
              <a:rPr lang="en-US" dirty="0" smtClean="0"/>
              <a:t>Project Title</a:t>
            </a:r>
            <a:endParaRPr lang="en-US" dirty="0"/>
          </a:p>
        </p:txBody>
      </p:sp>
      <p:sp>
        <p:nvSpPr>
          <p:cNvPr id="9" name="Text Placeholder 2"/>
          <p:cNvSpPr>
            <a:spLocks noGrp="1"/>
          </p:cNvSpPr>
          <p:nvPr>
            <p:ph type="body" idx="1"/>
          </p:nvPr>
        </p:nvSpPr>
        <p:spPr>
          <a:xfrm>
            <a:off x="457200" y="2379579"/>
            <a:ext cx="8229600" cy="2526418"/>
          </a:xfrm>
          <a:prstGeom prst="rect">
            <a:avLst/>
          </a:prstGeom>
        </p:spPr>
        <p:txBody>
          <a:bodyPr vert="horz" lIns="91440" tIns="45720" rIns="91440" bIns="45720" rtlCol="0">
            <a:normAutofit/>
          </a:bodyPr>
          <a:lstStyle/>
          <a:p>
            <a:pPr lvl="0"/>
            <a:r>
              <a:rPr lang="en-US" dirty="0" err="1" smtClean="0"/>
              <a:t>Lorem</a:t>
            </a:r>
            <a:r>
              <a:rPr lang="en-US" dirty="0" smtClean="0"/>
              <a:t> </a:t>
            </a:r>
            <a:r>
              <a:rPr lang="en-US" dirty="0" err="1" smtClean="0"/>
              <a:t>Ipsum</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9"/>
          <p:cNvPicPr>
            <a:picLocks noChangeAspect="1"/>
          </p:cNvPicPr>
          <p:nvPr userDrawn="1"/>
        </p:nvPicPr>
        <p:blipFill>
          <a:blip r:embed="rId3"/>
          <a:stretch>
            <a:fillRect/>
          </a:stretch>
        </p:blipFill>
        <p:spPr>
          <a:xfrm>
            <a:off x="0" y="5598553"/>
            <a:ext cx="9170736" cy="1330073"/>
          </a:xfrm>
          <a:prstGeom prst="rect">
            <a:avLst/>
          </a:prstGeom>
        </p:spPr>
      </p:pic>
      <p:pic>
        <p:nvPicPr>
          <p:cNvPr id="11" name="Picture 10"/>
          <p:cNvPicPr>
            <a:picLocks noChangeAspect="1"/>
          </p:cNvPicPr>
          <p:nvPr userDrawn="1"/>
        </p:nvPicPr>
        <p:blipFill>
          <a:blip r:embed="rId4"/>
          <a:stretch>
            <a:fillRect/>
          </a:stretch>
        </p:blipFill>
        <p:spPr>
          <a:xfrm>
            <a:off x="369048" y="6019295"/>
            <a:ext cx="1745673" cy="533400"/>
          </a:xfrm>
          <a:prstGeom prst="rect">
            <a:avLst/>
          </a:prstGeom>
        </p:spPr>
      </p:pic>
      <p:sp>
        <p:nvSpPr>
          <p:cNvPr id="14" name="Date Placeholder 3"/>
          <p:cNvSpPr>
            <a:spLocks noGrp="1"/>
          </p:cNvSpPr>
          <p:nvPr>
            <p:ph type="dt" sz="half" idx="2"/>
          </p:nvPr>
        </p:nvSpPr>
        <p:spPr>
          <a:xfrm>
            <a:off x="2254639" y="6341226"/>
            <a:ext cx="869562" cy="365125"/>
          </a:xfrm>
          <a:prstGeom prst="rect">
            <a:avLst/>
          </a:prstGeom>
        </p:spPr>
        <p:txBody>
          <a:bodyPr/>
          <a:lstStyle>
            <a:lvl1pPr>
              <a:defRPr sz="1100">
                <a:solidFill>
                  <a:schemeClr val="bg1"/>
                </a:solidFill>
                <a:latin typeface="Lucida Grande"/>
                <a:cs typeface="Lucida Grande"/>
              </a:defRPr>
            </a:lvl1pPr>
          </a:lstStyle>
          <a:p>
            <a:r>
              <a:rPr lang="en-US" smtClean="0">
                <a:solidFill>
                  <a:prstClr val="white"/>
                </a:solidFill>
              </a:rPr>
              <a:t>4/12/17</a:t>
            </a:r>
            <a:endParaRPr lang="en-US" dirty="0">
              <a:solidFill>
                <a:prstClr val="white"/>
              </a:solidFill>
            </a:endParaRPr>
          </a:p>
        </p:txBody>
      </p:sp>
      <p:sp>
        <p:nvSpPr>
          <p:cNvPr id="15" name="Footer Placeholder 4"/>
          <p:cNvSpPr>
            <a:spLocks noGrp="1"/>
          </p:cNvSpPr>
          <p:nvPr>
            <p:ph type="ftr" sz="quarter" idx="3"/>
          </p:nvPr>
        </p:nvSpPr>
        <p:spPr>
          <a:xfrm>
            <a:off x="3124201" y="6341226"/>
            <a:ext cx="1153694" cy="365125"/>
          </a:xfrm>
          <a:prstGeom prst="rect">
            <a:avLst/>
          </a:prstGeom>
        </p:spPr>
        <p:txBody>
          <a:bodyPr/>
          <a:lstStyle>
            <a:lvl1pPr>
              <a:defRPr sz="1100">
                <a:solidFill>
                  <a:srgbClr val="FFFFFF"/>
                </a:solidFill>
                <a:latin typeface="Lucida Grande"/>
                <a:cs typeface="Lucida Grande"/>
              </a:defRPr>
            </a:lvl1pPr>
          </a:lstStyle>
          <a:p>
            <a:r>
              <a:rPr lang="en-US" smtClean="0"/>
              <a:t>UCB/Intel DSed</a:t>
            </a:r>
            <a:endParaRPr lang="en-US" dirty="0"/>
          </a:p>
        </p:txBody>
      </p:sp>
      <p:sp>
        <p:nvSpPr>
          <p:cNvPr id="16" name="Slide Number Placeholder 5"/>
          <p:cNvSpPr>
            <a:spLocks noGrp="1"/>
          </p:cNvSpPr>
          <p:nvPr>
            <p:ph type="sldNum" sz="quarter" idx="4"/>
          </p:nvPr>
        </p:nvSpPr>
        <p:spPr>
          <a:xfrm>
            <a:off x="4277895" y="6342982"/>
            <a:ext cx="427789" cy="363369"/>
          </a:xfrm>
          <a:prstGeom prst="rect">
            <a:avLst/>
          </a:prstGeom>
        </p:spPr>
        <p:txBody>
          <a:bodyPr/>
          <a:lstStyle>
            <a:lvl1pPr>
              <a:defRPr sz="1100">
                <a:solidFill>
                  <a:srgbClr val="FFFFFF"/>
                </a:solidFill>
                <a:latin typeface="Lucida Grande"/>
                <a:cs typeface="Lucida Grande"/>
              </a:defRPr>
            </a:lvl1pPr>
          </a:lstStyle>
          <a:p>
            <a:fld id="{F1D3A6B4-A3CB-B549-857F-2C2677306614}" type="slidenum">
              <a:rPr lang="en-US" smtClean="0"/>
              <a:pPr/>
              <a:t>‹#›</a:t>
            </a:fld>
            <a:endParaRPr lang="en-US" dirty="0"/>
          </a:p>
        </p:txBody>
      </p:sp>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85" r:id="rId1"/>
  </p:sldLayoutIdLst>
  <p:transition spd="med">
    <p:fade/>
  </p:transition>
  <p:hf hdr="0"/>
  <p:txStyles>
    <p:titleStyle>
      <a:lvl1pPr algn="l" defTabSz="457200" rtl="0" eaLnBrk="1" latinLnBrk="0" hangingPunct="1">
        <a:spcBef>
          <a:spcPct val="0"/>
        </a:spcBef>
        <a:buNone/>
        <a:defRPr sz="5000" kern="1200">
          <a:solidFill>
            <a:srgbClr val="E09E19"/>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000000"/>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000000"/>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000000"/>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000000"/>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000000"/>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latin typeface="Century Gothic" charset="0"/>
                <a:ea typeface="Century Gothic" charset="0"/>
                <a:cs typeface="Century Gothic" charset="0"/>
              </a:rPr>
              <a:t>Designing a </a:t>
            </a:r>
            <a:br>
              <a:rPr lang="en-US" dirty="0" smtClean="0">
                <a:latin typeface="Century Gothic" charset="0"/>
                <a:ea typeface="Century Gothic" charset="0"/>
                <a:cs typeface="Century Gothic" charset="0"/>
              </a:rPr>
            </a:br>
            <a:r>
              <a:rPr lang="en-US" dirty="0" smtClean="0">
                <a:latin typeface="Century Gothic" charset="0"/>
                <a:ea typeface="Century Gothic" charset="0"/>
                <a:cs typeface="Century Gothic" charset="0"/>
              </a:rPr>
              <a:t>Group Major in </a:t>
            </a:r>
            <a:br>
              <a:rPr lang="en-US" dirty="0" smtClean="0">
                <a:latin typeface="Century Gothic" charset="0"/>
                <a:ea typeface="Century Gothic" charset="0"/>
                <a:cs typeface="Century Gothic" charset="0"/>
              </a:rPr>
            </a:br>
            <a:r>
              <a:rPr lang="en-US" dirty="0" smtClean="0">
                <a:latin typeface="Century Gothic" charset="0"/>
                <a:ea typeface="Century Gothic" charset="0"/>
                <a:cs typeface="Century Gothic" charset="0"/>
              </a:rPr>
              <a:t>Data Science</a:t>
            </a:r>
            <a:endParaRPr lang="en-US" dirty="0">
              <a:latin typeface="Century Gothic" charset="0"/>
              <a:ea typeface="Century Gothic" charset="0"/>
              <a:cs typeface="Century Gothic" charset="0"/>
            </a:endParaRPr>
          </a:p>
        </p:txBody>
      </p:sp>
      <p:sp>
        <p:nvSpPr>
          <p:cNvPr id="3" name="Subtitle 2"/>
          <p:cNvSpPr>
            <a:spLocks noGrp="1"/>
          </p:cNvSpPr>
          <p:nvPr>
            <p:ph type="subTitle" idx="1"/>
          </p:nvPr>
        </p:nvSpPr>
        <p:spPr>
          <a:xfrm>
            <a:off x="1098884" y="4279527"/>
            <a:ext cx="6400800" cy="1113590"/>
          </a:xfrm>
        </p:spPr>
        <p:txBody>
          <a:bodyPr/>
          <a:lstStyle/>
          <a:p>
            <a:pPr algn="ctr"/>
            <a:r>
              <a:rPr lang="en-US" dirty="0" smtClean="0">
                <a:solidFill>
                  <a:schemeClr val="tx1"/>
                </a:solidFill>
              </a:rPr>
              <a:t>Deborah Nolan</a:t>
            </a:r>
          </a:p>
          <a:p>
            <a:pPr algn="ctr"/>
            <a:r>
              <a:rPr lang="en-US" i="1" dirty="0" smtClean="0">
                <a:solidFill>
                  <a:schemeClr val="tx1"/>
                </a:solidFill>
              </a:rPr>
              <a:t>University of California, Berkeley</a:t>
            </a:r>
            <a:endParaRPr lang="en-US" i="1" dirty="0">
              <a:solidFill>
                <a:schemeClr val="tx1"/>
              </a:solidFill>
            </a:endParaRPr>
          </a:p>
        </p:txBody>
      </p:sp>
      <p:sp>
        <p:nvSpPr>
          <p:cNvPr id="4" name="TextBox 3"/>
          <p:cNvSpPr txBox="1"/>
          <p:nvPr/>
        </p:nvSpPr>
        <p:spPr>
          <a:xfrm>
            <a:off x="2908300" y="6197600"/>
            <a:ext cx="1912960" cy="369332"/>
          </a:xfrm>
          <a:prstGeom prst="rect">
            <a:avLst/>
          </a:prstGeom>
          <a:noFill/>
        </p:spPr>
        <p:txBody>
          <a:bodyPr wrap="none" rtlCol="0">
            <a:spAutoFit/>
          </a:bodyPr>
          <a:lstStyle/>
          <a:p>
            <a:r>
              <a:rPr lang="en-US" smtClean="0">
                <a:solidFill>
                  <a:srgbClr val="FFFF00"/>
                </a:solidFill>
              </a:rPr>
              <a:t>data.berkeley.edu</a:t>
            </a:r>
            <a:endParaRPr lang="en-US" dirty="0">
              <a:solidFill>
                <a:srgbClr val="FFFF00"/>
              </a:solidFill>
            </a:endParaRPr>
          </a:p>
        </p:txBody>
      </p:sp>
    </p:spTree>
    <p:extLst>
      <p:ext uri="{BB962C8B-B14F-4D97-AF65-F5344CB8AC3E}">
        <p14:creationId xmlns:p14="http://schemas.microsoft.com/office/powerpoint/2010/main" val="922204902"/>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23711" y="283653"/>
            <a:ext cx="8064500" cy="1448130"/>
          </a:xfrm>
        </p:spPr>
        <p:txBody>
          <a:bodyPr/>
          <a:lstStyle/>
          <a:p>
            <a:r>
              <a:rPr lang="en-US" sz="4000" dirty="0" smtClean="0">
                <a:solidFill>
                  <a:schemeClr val="tx2"/>
                </a:solidFill>
                <a:latin typeface="Lucida Grande"/>
                <a:cs typeface="Lucida Grande"/>
              </a:rPr>
              <a:t>Key Features of the Major</a:t>
            </a:r>
            <a:endParaRPr lang="en-US" sz="3600" dirty="0">
              <a:solidFill>
                <a:schemeClr val="tx2"/>
              </a:solidFill>
              <a:latin typeface="Lucida Grande"/>
              <a:cs typeface="Lucida Grande"/>
            </a:endParaRPr>
          </a:p>
        </p:txBody>
      </p:sp>
      <p:sp>
        <p:nvSpPr>
          <p:cNvPr id="4" name="TextBox 3"/>
          <p:cNvSpPr txBox="1"/>
          <p:nvPr/>
        </p:nvSpPr>
        <p:spPr>
          <a:xfrm>
            <a:off x="623711" y="1934983"/>
            <a:ext cx="7052229" cy="3539430"/>
          </a:xfrm>
          <a:prstGeom prst="rect">
            <a:avLst/>
          </a:prstGeom>
          <a:noFill/>
        </p:spPr>
        <p:txBody>
          <a:bodyPr wrap="square" rtlCol="0">
            <a:spAutoFit/>
          </a:bodyPr>
          <a:lstStyle/>
          <a:p>
            <a:pPr marL="457200" indent="-457200">
              <a:buFont typeface="Wingdings" charset="2"/>
              <a:buChar char="Ø"/>
            </a:pPr>
            <a:r>
              <a:rPr lang="en-US" sz="2800" dirty="0" smtClean="0">
                <a:latin typeface="Century Gothic" charset="0"/>
                <a:ea typeface="Century Gothic" charset="0"/>
                <a:cs typeface="Century Gothic" charset="0"/>
              </a:rPr>
              <a:t>Human Contexts &amp; Ethics</a:t>
            </a:r>
          </a:p>
          <a:p>
            <a:pPr marL="914400" lvl="1" indent="-457200">
              <a:buFont typeface="Wingdings" charset="2"/>
              <a:buChar char="Ø"/>
            </a:pPr>
            <a:r>
              <a:rPr lang="en-US" sz="2400" dirty="0" smtClean="0">
                <a:latin typeface="Century Gothic" charset="0"/>
                <a:ea typeface="Century Gothic" charset="0"/>
                <a:cs typeface="Century Gothic" charset="0"/>
              </a:rPr>
              <a:t>One dedicated course plus topics appears in other courses</a:t>
            </a:r>
          </a:p>
          <a:p>
            <a:pPr marL="914400" lvl="1" indent="-457200">
              <a:buFont typeface="Wingdings" charset="2"/>
              <a:buChar char="Ø"/>
            </a:pPr>
            <a:r>
              <a:rPr lang="en-US" sz="2400" dirty="0" smtClean="0">
                <a:latin typeface="Century Gothic" charset="0"/>
                <a:ea typeface="Century Gothic" charset="0"/>
                <a:cs typeface="Century Gothic" charset="0"/>
              </a:rPr>
              <a:t>Human &amp; social structures and practices that shape data science activity</a:t>
            </a:r>
          </a:p>
          <a:p>
            <a:pPr marL="914400" lvl="1" indent="-457200">
              <a:buFont typeface="Wingdings" charset="2"/>
              <a:buChar char="Ø"/>
            </a:pPr>
            <a:r>
              <a:rPr lang="en-US" sz="2400" dirty="0" smtClean="0">
                <a:latin typeface="Century Gothic" charset="0"/>
                <a:ea typeface="Century Gothic" charset="0"/>
                <a:cs typeface="Century Gothic" charset="0"/>
              </a:rPr>
              <a:t>Many flavors of the course </a:t>
            </a:r>
            <a:r>
              <a:rPr lang="mr-IN" sz="2400" dirty="0" smtClean="0">
                <a:latin typeface="Century Gothic" charset="0"/>
                <a:ea typeface="Century Gothic" charset="0"/>
                <a:cs typeface="Century Gothic" charset="0"/>
              </a:rPr>
              <a:t>–</a:t>
            </a:r>
            <a:r>
              <a:rPr lang="en-US" sz="2400" dirty="0" smtClean="0">
                <a:latin typeface="Century Gothic" charset="0"/>
                <a:ea typeface="Century Gothic" charset="0"/>
                <a:cs typeface="Century Gothic" charset="0"/>
              </a:rPr>
              <a:t> taught by faculty in philosophy, information, law, business, history </a:t>
            </a:r>
          </a:p>
          <a:p>
            <a:endParaRPr lang="en-US" sz="2800" dirty="0" smtClean="0">
              <a:latin typeface="Century Gothic" charset="0"/>
              <a:ea typeface="Century Gothic" charset="0"/>
              <a:cs typeface="Century Gothic" charset="0"/>
            </a:endParaRPr>
          </a:p>
        </p:txBody>
      </p:sp>
      <p:sp>
        <p:nvSpPr>
          <p:cNvPr id="5" name="TextBox 4"/>
          <p:cNvSpPr txBox="1"/>
          <p:nvPr/>
        </p:nvSpPr>
        <p:spPr>
          <a:xfrm>
            <a:off x="2908300" y="6197600"/>
            <a:ext cx="1912960" cy="369332"/>
          </a:xfrm>
          <a:prstGeom prst="rect">
            <a:avLst/>
          </a:prstGeom>
          <a:noFill/>
        </p:spPr>
        <p:txBody>
          <a:bodyPr wrap="none" rtlCol="0">
            <a:spAutoFit/>
          </a:bodyPr>
          <a:lstStyle/>
          <a:p>
            <a:r>
              <a:rPr lang="en-US" smtClean="0">
                <a:solidFill>
                  <a:srgbClr val="FFFF00"/>
                </a:solidFill>
              </a:rPr>
              <a:t>data.berkeley.edu</a:t>
            </a:r>
            <a:endParaRPr lang="en-US" dirty="0">
              <a:solidFill>
                <a:srgbClr val="FFFF00"/>
              </a:solidFill>
            </a:endParaRPr>
          </a:p>
        </p:txBody>
      </p:sp>
    </p:spTree>
    <p:extLst>
      <p:ext uri="{BB962C8B-B14F-4D97-AF65-F5344CB8AC3E}">
        <p14:creationId xmlns:p14="http://schemas.microsoft.com/office/powerpoint/2010/main" val="49303441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337680" y="396321"/>
            <a:ext cx="8064500" cy="1448130"/>
          </a:xfrm>
        </p:spPr>
        <p:txBody>
          <a:bodyPr/>
          <a:lstStyle/>
          <a:p>
            <a:r>
              <a:rPr lang="en-US" sz="4000" dirty="0" smtClean="0">
                <a:solidFill>
                  <a:schemeClr val="tx2"/>
                </a:solidFill>
                <a:latin typeface="Lucida Grande"/>
                <a:cs typeface="Lucida Grande"/>
              </a:rPr>
              <a:t>Key Features of the Major</a:t>
            </a:r>
            <a:endParaRPr lang="en-US" sz="3600" dirty="0">
              <a:solidFill>
                <a:schemeClr val="tx2"/>
              </a:solidFill>
              <a:latin typeface="Lucida Grande"/>
              <a:cs typeface="Lucida Grande"/>
            </a:endParaRPr>
          </a:p>
        </p:txBody>
      </p:sp>
      <p:sp>
        <p:nvSpPr>
          <p:cNvPr id="4" name="TextBox 3"/>
          <p:cNvSpPr txBox="1"/>
          <p:nvPr/>
        </p:nvSpPr>
        <p:spPr>
          <a:xfrm>
            <a:off x="457200" y="2160761"/>
            <a:ext cx="3063240" cy="2246769"/>
          </a:xfrm>
          <a:prstGeom prst="rect">
            <a:avLst/>
          </a:prstGeom>
          <a:noFill/>
        </p:spPr>
        <p:txBody>
          <a:bodyPr wrap="square" rtlCol="0">
            <a:spAutoFit/>
          </a:bodyPr>
          <a:lstStyle/>
          <a:p>
            <a:r>
              <a:rPr lang="en-US" sz="2800" dirty="0" smtClean="0">
                <a:latin typeface="Century Gothic" charset="0"/>
                <a:ea typeface="Century Gothic" charset="0"/>
                <a:cs typeface="Century Gothic" charset="0"/>
              </a:rPr>
              <a:t>Domain Emphasis</a:t>
            </a:r>
          </a:p>
          <a:p>
            <a:r>
              <a:rPr lang="en-US" sz="2800" dirty="0" smtClean="0">
                <a:latin typeface="Century Gothic" charset="0"/>
                <a:ea typeface="Century Gothic" charset="0"/>
                <a:cs typeface="Century Gothic" charset="0"/>
              </a:rPr>
              <a:t>Need not be computationally oriented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421" y="80010"/>
            <a:ext cx="5482579" cy="6858000"/>
          </a:xfrm>
          <a:prstGeom prst="rect">
            <a:avLst/>
          </a:prstGeom>
        </p:spPr>
      </p:pic>
    </p:spTree>
    <p:extLst>
      <p:ext uri="{BB962C8B-B14F-4D97-AF65-F5344CB8AC3E}">
        <p14:creationId xmlns:p14="http://schemas.microsoft.com/office/powerpoint/2010/main" val="177551146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23711" y="283653"/>
            <a:ext cx="8064500" cy="1448130"/>
          </a:xfrm>
        </p:spPr>
        <p:txBody>
          <a:bodyPr/>
          <a:lstStyle/>
          <a:p>
            <a:r>
              <a:rPr lang="en-US" sz="4000" dirty="0" smtClean="0">
                <a:solidFill>
                  <a:schemeClr val="tx2"/>
                </a:solidFill>
                <a:latin typeface="Lucida Grande"/>
                <a:cs typeface="Lucida Grande"/>
              </a:rPr>
              <a:t>Key Features of the Major</a:t>
            </a:r>
            <a:endParaRPr lang="en-US" sz="3600" dirty="0">
              <a:solidFill>
                <a:schemeClr val="tx2"/>
              </a:solidFill>
              <a:latin typeface="Lucida Grande"/>
              <a:cs typeface="Lucida Grande"/>
            </a:endParaRPr>
          </a:p>
        </p:txBody>
      </p:sp>
      <p:sp>
        <p:nvSpPr>
          <p:cNvPr id="4" name="TextBox 3"/>
          <p:cNvSpPr txBox="1"/>
          <p:nvPr/>
        </p:nvSpPr>
        <p:spPr>
          <a:xfrm>
            <a:off x="623711" y="1731783"/>
            <a:ext cx="7052229" cy="3108543"/>
          </a:xfrm>
          <a:prstGeom prst="rect">
            <a:avLst/>
          </a:prstGeom>
          <a:noFill/>
        </p:spPr>
        <p:txBody>
          <a:bodyPr wrap="square" rtlCol="0">
            <a:spAutoFit/>
          </a:bodyPr>
          <a:lstStyle/>
          <a:p>
            <a:pPr marL="457200" indent="-457200">
              <a:buFont typeface="Wingdings" charset="2"/>
              <a:buChar char="Ø"/>
            </a:pPr>
            <a:r>
              <a:rPr lang="en-US" sz="2800" dirty="0" smtClean="0">
                <a:latin typeface="Century Gothic" charset="0"/>
                <a:ea typeface="Century Gothic" charset="0"/>
                <a:cs typeface="Century Gothic" charset="0"/>
              </a:rPr>
              <a:t>Four core technical classes</a:t>
            </a:r>
          </a:p>
          <a:p>
            <a:pPr marL="914400" lvl="1" indent="-457200">
              <a:buFont typeface="Wingdings" charset="2"/>
              <a:buChar char="Ø"/>
            </a:pPr>
            <a:r>
              <a:rPr lang="en-US" sz="2800" dirty="0" smtClean="0">
                <a:latin typeface="Century Gothic" charset="0"/>
                <a:ea typeface="Century Gothic" charset="0"/>
                <a:cs typeface="Century Gothic" charset="0"/>
              </a:rPr>
              <a:t>Integrate computational and inferential thinking in all courses</a:t>
            </a:r>
          </a:p>
          <a:p>
            <a:pPr marL="914400" lvl="1" indent="-457200">
              <a:buFont typeface="Wingdings" charset="2"/>
              <a:buChar char="Ø"/>
            </a:pPr>
            <a:r>
              <a:rPr lang="en-US" sz="2800" dirty="0" smtClean="0">
                <a:latin typeface="Century Gothic" charset="0"/>
                <a:ea typeface="Century Gothic" charset="0"/>
                <a:cs typeface="Century Gothic" charset="0"/>
              </a:rPr>
              <a:t>Probability &amp; Machine Learning have alternatives, but one version is specifically designed for major  </a:t>
            </a:r>
          </a:p>
          <a:p>
            <a:endParaRPr lang="en-US" sz="2800" dirty="0" smtClean="0">
              <a:latin typeface="Century Gothic" charset="0"/>
              <a:ea typeface="Century Gothic" charset="0"/>
              <a:cs typeface="Century Gothic" charset="0"/>
            </a:endParaRPr>
          </a:p>
        </p:txBody>
      </p:sp>
      <p:sp>
        <p:nvSpPr>
          <p:cNvPr id="5" name="TextBox 4"/>
          <p:cNvSpPr txBox="1"/>
          <p:nvPr/>
        </p:nvSpPr>
        <p:spPr>
          <a:xfrm>
            <a:off x="2908300" y="6197600"/>
            <a:ext cx="1912960" cy="369332"/>
          </a:xfrm>
          <a:prstGeom prst="rect">
            <a:avLst/>
          </a:prstGeom>
          <a:noFill/>
        </p:spPr>
        <p:txBody>
          <a:bodyPr wrap="none" rtlCol="0">
            <a:spAutoFit/>
          </a:bodyPr>
          <a:lstStyle/>
          <a:p>
            <a:r>
              <a:rPr lang="en-US" smtClean="0">
                <a:solidFill>
                  <a:srgbClr val="FFFF00"/>
                </a:solidFill>
              </a:rPr>
              <a:t>data.berkeley.edu</a:t>
            </a:r>
            <a:endParaRPr lang="en-US" dirty="0">
              <a:solidFill>
                <a:srgbClr val="FFFF00"/>
              </a:solidFill>
            </a:endParaRPr>
          </a:p>
        </p:txBody>
      </p:sp>
    </p:spTree>
    <p:extLst>
      <p:ext uri="{BB962C8B-B14F-4D97-AF65-F5344CB8AC3E}">
        <p14:creationId xmlns:p14="http://schemas.microsoft.com/office/powerpoint/2010/main" val="1856546237"/>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23711" y="203643"/>
            <a:ext cx="8064500" cy="1448130"/>
          </a:xfrm>
        </p:spPr>
        <p:txBody>
          <a:bodyPr/>
          <a:lstStyle/>
          <a:p>
            <a:r>
              <a:rPr lang="en-US" sz="4000" dirty="0" smtClean="0">
                <a:solidFill>
                  <a:schemeClr val="tx2"/>
                </a:solidFill>
                <a:latin typeface="Lucida Grande"/>
                <a:cs typeface="Lucida Grande"/>
              </a:rPr>
              <a:t>Discussion Points</a:t>
            </a:r>
            <a:endParaRPr lang="en-US" sz="3600" dirty="0">
              <a:solidFill>
                <a:schemeClr val="tx2"/>
              </a:solidFill>
              <a:latin typeface="Lucida Grande"/>
              <a:cs typeface="Lucida Grande"/>
            </a:endParaRPr>
          </a:p>
        </p:txBody>
      </p:sp>
      <p:sp>
        <p:nvSpPr>
          <p:cNvPr id="4" name="TextBox 3"/>
          <p:cNvSpPr txBox="1"/>
          <p:nvPr/>
        </p:nvSpPr>
        <p:spPr>
          <a:xfrm>
            <a:off x="623711" y="1571763"/>
            <a:ext cx="7052229" cy="3970318"/>
          </a:xfrm>
          <a:prstGeom prst="rect">
            <a:avLst/>
          </a:prstGeom>
          <a:noFill/>
        </p:spPr>
        <p:txBody>
          <a:bodyPr wrap="square" rtlCol="0">
            <a:spAutoFit/>
          </a:bodyPr>
          <a:lstStyle/>
          <a:p>
            <a:pPr marL="457200" indent="-457200">
              <a:buFont typeface="Wingdings" charset="2"/>
              <a:buChar char="Ø"/>
            </a:pPr>
            <a:r>
              <a:rPr lang="en-US" sz="2800" dirty="0" smtClean="0">
                <a:latin typeface="Century Gothic" charset="0"/>
                <a:ea typeface="Century Gothic" charset="0"/>
                <a:cs typeface="Century Gothic" charset="0"/>
              </a:rPr>
              <a:t>Technical vs Soft topics</a:t>
            </a:r>
          </a:p>
          <a:p>
            <a:endParaRPr lang="en-US" sz="2800" dirty="0" smtClean="0">
              <a:latin typeface="Century Gothic" charset="0"/>
              <a:ea typeface="Century Gothic" charset="0"/>
              <a:cs typeface="Century Gothic" charset="0"/>
            </a:endParaRPr>
          </a:p>
          <a:p>
            <a:pPr marL="457200" indent="-457200">
              <a:buFont typeface="Wingdings" charset="2"/>
              <a:buChar char="Ø"/>
            </a:pPr>
            <a:r>
              <a:rPr lang="en-US" sz="2800" dirty="0" smtClean="0">
                <a:latin typeface="Century Gothic" charset="0"/>
                <a:ea typeface="Century Gothic" charset="0"/>
                <a:cs typeface="Century Gothic" charset="0"/>
              </a:rPr>
              <a:t>Breadth vs Depth</a:t>
            </a:r>
          </a:p>
          <a:p>
            <a:endParaRPr lang="en-US" sz="2800" dirty="0" smtClean="0">
              <a:latin typeface="Century Gothic" charset="0"/>
              <a:ea typeface="Century Gothic" charset="0"/>
              <a:cs typeface="Century Gothic" charset="0"/>
            </a:endParaRPr>
          </a:p>
          <a:p>
            <a:pPr marL="457200" indent="-457200">
              <a:buFont typeface="Wingdings" charset="2"/>
              <a:buChar char="Ø"/>
            </a:pPr>
            <a:r>
              <a:rPr lang="en-US" sz="2800" dirty="0" smtClean="0">
                <a:latin typeface="Century Gothic" charset="0"/>
                <a:ea typeface="Century Gothic" charset="0"/>
                <a:cs typeface="Century Gothic" charset="0"/>
              </a:rPr>
              <a:t>The CS Gorilla  </a:t>
            </a:r>
          </a:p>
          <a:p>
            <a:endParaRPr lang="en-US" sz="2800" dirty="0" smtClean="0">
              <a:latin typeface="Century Gothic" charset="0"/>
              <a:ea typeface="Century Gothic" charset="0"/>
              <a:cs typeface="Century Gothic" charset="0"/>
            </a:endParaRPr>
          </a:p>
          <a:p>
            <a:pPr marL="457200" indent="-457200">
              <a:buFont typeface="Wingdings" charset="2"/>
              <a:buChar char="Ø"/>
            </a:pPr>
            <a:r>
              <a:rPr lang="en-US" sz="2800" dirty="0" smtClean="0">
                <a:latin typeface="Century Gothic" charset="0"/>
                <a:ea typeface="Century Gothic" charset="0"/>
                <a:cs typeface="Century Gothic" charset="0"/>
              </a:rPr>
              <a:t>The Future of the STAT major</a:t>
            </a:r>
          </a:p>
          <a:p>
            <a:endParaRPr lang="en-US" sz="2800" dirty="0" smtClean="0">
              <a:latin typeface="Century Gothic" charset="0"/>
              <a:ea typeface="Century Gothic" charset="0"/>
              <a:cs typeface="Century Gothic" charset="0"/>
            </a:endParaRPr>
          </a:p>
          <a:p>
            <a:pPr marL="457200" indent="-457200">
              <a:buFont typeface="Wingdings" charset="2"/>
              <a:buChar char="Ø"/>
            </a:pPr>
            <a:r>
              <a:rPr lang="en-US" sz="2800" dirty="0" smtClean="0">
                <a:latin typeface="Century Gothic" charset="0"/>
                <a:ea typeface="Century Gothic" charset="0"/>
                <a:cs typeface="Century Gothic" charset="0"/>
              </a:rPr>
              <a:t>Two cultures</a:t>
            </a:r>
          </a:p>
        </p:txBody>
      </p:sp>
    </p:spTree>
    <p:extLst>
      <p:ext uri="{BB962C8B-B14F-4D97-AF65-F5344CB8AC3E}">
        <p14:creationId xmlns:p14="http://schemas.microsoft.com/office/powerpoint/2010/main" val="12075875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23711" y="283653"/>
            <a:ext cx="8064500" cy="1448130"/>
          </a:xfrm>
        </p:spPr>
        <p:txBody>
          <a:bodyPr/>
          <a:lstStyle/>
          <a:p>
            <a:r>
              <a:rPr lang="en-US" sz="4000" dirty="0" smtClean="0">
                <a:solidFill>
                  <a:schemeClr val="tx2"/>
                </a:solidFill>
                <a:latin typeface="Lucida Grande"/>
                <a:cs typeface="Lucida Grande"/>
              </a:rPr>
              <a:t>What’s Next?  </a:t>
            </a:r>
            <a:endParaRPr lang="en-US" sz="3600" dirty="0">
              <a:solidFill>
                <a:schemeClr val="tx2"/>
              </a:solidFill>
              <a:latin typeface="Lucida Grande"/>
              <a:cs typeface="Lucida Grande"/>
            </a:endParaRPr>
          </a:p>
        </p:txBody>
      </p:sp>
      <p:sp>
        <p:nvSpPr>
          <p:cNvPr id="4" name="TextBox 3"/>
          <p:cNvSpPr txBox="1"/>
          <p:nvPr/>
        </p:nvSpPr>
        <p:spPr>
          <a:xfrm>
            <a:off x="623711" y="1823223"/>
            <a:ext cx="7052229" cy="3539430"/>
          </a:xfrm>
          <a:prstGeom prst="rect">
            <a:avLst/>
          </a:prstGeom>
          <a:noFill/>
        </p:spPr>
        <p:txBody>
          <a:bodyPr wrap="square" rtlCol="0">
            <a:spAutoFit/>
          </a:bodyPr>
          <a:lstStyle/>
          <a:p>
            <a:pPr marL="457200" indent="-457200">
              <a:buFont typeface="Wingdings" charset="2"/>
              <a:buChar char="Ø"/>
            </a:pPr>
            <a:r>
              <a:rPr lang="en-US" sz="2800" dirty="0" smtClean="0">
                <a:latin typeface="Century Gothic" charset="0"/>
                <a:ea typeface="Century Gothic" charset="0"/>
                <a:cs typeface="Century Gothic" charset="0"/>
              </a:rPr>
              <a:t>Machine learning course for major</a:t>
            </a:r>
          </a:p>
          <a:p>
            <a:pPr marL="457200" indent="-457200">
              <a:buFont typeface="Wingdings" charset="2"/>
              <a:buChar char="Ø"/>
            </a:pPr>
            <a:r>
              <a:rPr lang="en-US" sz="2800" dirty="0" smtClean="0">
                <a:latin typeface="Century Gothic" charset="0"/>
                <a:ea typeface="Century Gothic" charset="0"/>
                <a:cs typeface="Century Gothic" charset="0"/>
              </a:rPr>
              <a:t>Scale with a mind toward sound pedagogy </a:t>
            </a:r>
          </a:p>
          <a:p>
            <a:pPr marL="457200" indent="-457200">
              <a:buFont typeface="Wingdings" charset="2"/>
              <a:buChar char="Ø"/>
            </a:pPr>
            <a:r>
              <a:rPr lang="en-US" sz="2800" dirty="0" smtClean="0">
                <a:latin typeface="Century Gothic" charset="0"/>
                <a:ea typeface="Century Gothic" charset="0"/>
                <a:cs typeface="Century Gothic" charset="0"/>
              </a:rPr>
              <a:t>Set up Major governing board &amp; MOUs with departments</a:t>
            </a:r>
          </a:p>
          <a:p>
            <a:pPr marL="457200" indent="-457200">
              <a:buFont typeface="Wingdings" charset="2"/>
              <a:buChar char="Ø"/>
            </a:pPr>
            <a:r>
              <a:rPr lang="en-US" sz="2800" dirty="0" smtClean="0">
                <a:latin typeface="Century Gothic" charset="0"/>
                <a:ea typeface="Century Gothic" charset="0"/>
                <a:cs typeface="Century Gothic" charset="0"/>
              </a:rPr>
              <a:t>Wait and see about impact on stat major</a:t>
            </a:r>
          </a:p>
          <a:p>
            <a:pPr marL="457200" indent="-457200">
              <a:buFont typeface="Wingdings" charset="2"/>
              <a:buChar char="Ø"/>
            </a:pPr>
            <a:r>
              <a:rPr lang="en-US" sz="2800" dirty="0">
                <a:latin typeface="Century Gothic" charset="0"/>
                <a:ea typeface="Century Gothic" charset="0"/>
                <a:cs typeface="Century Gothic" charset="0"/>
              </a:rPr>
              <a:t>Better aligned math </a:t>
            </a:r>
            <a:r>
              <a:rPr lang="en-US" sz="2800" dirty="0" smtClean="0">
                <a:latin typeface="Century Gothic" charset="0"/>
                <a:ea typeface="Century Gothic" charset="0"/>
                <a:cs typeface="Century Gothic" charset="0"/>
              </a:rPr>
              <a:t>prerequisites</a:t>
            </a:r>
            <a:endParaRPr lang="en-US" sz="2800" dirty="0">
              <a:latin typeface="Century Gothic" charset="0"/>
              <a:ea typeface="Century Gothic" charset="0"/>
              <a:cs typeface="Century Gothic" charset="0"/>
            </a:endParaRPr>
          </a:p>
        </p:txBody>
      </p:sp>
    </p:spTree>
    <p:extLst>
      <p:ext uri="{BB962C8B-B14F-4D97-AF65-F5344CB8AC3E}">
        <p14:creationId xmlns:p14="http://schemas.microsoft.com/office/powerpoint/2010/main" val="57670016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35000" y="317519"/>
            <a:ext cx="8064500" cy="1448130"/>
          </a:xfrm>
        </p:spPr>
        <p:txBody>
          <a:bodyPr/>
          <a:lstStyle/>
          <a:p>
            <a:r>
              <a:rPr lang="en-US" sz="4000" dirty="0" smtClean="0">
                <a:solidFill>
                  <a:schemeClr val="tx2"/>
                </a:solidFill>
                <a:latin typeface="Lucida Grande"/>
                <a:cs typeface="Lucida Grande"/>
              </a:rPr>
              <a:t>Berkeley by the Numbers</a:t>
            </a:r>
            <a:endParaRPr lang="en-US" sz="3600" dirty="0">
              <a:solidFill>
                <a:schemeClr val="tx2"/>
              </a:solidFill>
              <a:latin typeface="Lucida Grande"/>
              <a:cs typeface="Lucida Grande"/>
            </a:endParaRPr>
          </a:p>
        </p:txBody>
      </p:sp>
      <p:sp>
        <p:nvSpPr>
          <p:cNvPr id="4" name="TextBox 3"/>
          <p:cNvSpPr txBox="1"/>
          <p:nvPr/>
        </p:nvSpPr>
        <p:spPr>
          <a:xfrm>
            <a:off x="635000" y="2022049"/>
            <a:ext cx="7486650" cy="3046988"/>
          </a:xfrm>
          <a:prstGeom prst="rect">
            <a:avLst/>
          </a:prstGeom>
          <a:noFill/>
        </p:spPr>
        <p:txBody>
          <a:bodyPr wrap="square" rtlCol="0">
            <a:spAutoFit/>
          </a:bodyPr>
          <a:lstStyle/>
          <a:p>
            <a:r>
              <a:rPr lang="en-US" sz="2400" dirty="0" smtClean="0">
                <a:latin typeface="Century Gothic" charset="0"/>
                <a:ea typeface="Century Gothic" charset="0"/>
                <a:cs typeface="Century Gothic" charset="0"/>
              </a:rPr>
              <a:t>30,000 undergraduates</a:t>
            </a:r>
          </a:p>
          <a:p>
            <a:r>
              <a:rPr lang="en-US" sz="2400" dirty="0" smtClean="0">
                <a:latin typeface="Century Gothic" charset="0"/>
                <a:ea typeface="Century Gothic" charset="0"/>
                <a:cs typeface="Century Gothic" charset="0"/>
              </a:rPr>
              <a:t>22,000 in College of Letters &amp; Sciences</a:t>
            </a:r>
          </a:p>
          <a:p>
            <a:r>
              <a:rPr lang="en-US" sz="2400" dirty="0">
                <a:latin typeface="Century Gothic" charset="0"/>
                <a:ea typeface="Century Gothic" charset="0"/>
                <a:cs typeface="Century Gothic" charset="0"/>
              </a:rPr>
              <a:t> </a:t>
            </a:r>
            <a:r>
              <a:rPr lang="en-US" sz="2400" dirty="0" smtClean="0">
                <a:latin typeface="Century Gothic" charset="0"/>
                <a:ea typeface="Century Gothic" charset="0"/>
                <a:cs typeface="Century Gothic" charset="0"/>
              </a:rPr>
              <a:t> 5,000 do off-campus public service annually </a:t>
            </a:r>
          </a:p>
          <a:p>
            <a:endParaRPr lang="en-US" sz="2400" dirty="0">
              <a:latin typeface="Century Gothic" charset="0"/>
              <a:ea typeface="Century Gothic" charset="0"/>
              <a:cs typeface="Century Gothic" charset="0"/>
            </a:endParaRPr>
          </a:p>
          <a:p>
            <a:r>
              <a:rPr lang="en-US" sz="2400" dirty="0" smtClean="0">
                <a:latin typeface="Century Gothic" charset="0"/>
                <a:ea typeface="Century Gothic" charset="0"/>
                <a:cs typeface="Century Gothic" charset="0"/>
              </a:rPr>
              <a:t>30% Pell grant eligible</a:t>
            </a:r>
          </a:p>
          <a:p>
            <a:r>
              <a:rPr lang="en-US" sz="2400" dirty="0" smtClean="0">
                <a:latin typeface="Century Gothic" charset="0"/>
                <a:ea typeface="Century Gothic" charset="0"/>
                <a:cs typeface="Century Gothic" charset="0"/>
              </a:rPr>
              <a:t>20% First generation</a:t>
            </a:r>
          </a:p>
          <a:p>
            <a:r>
              <a:rPr lang="en-US" sz="2400" dirty="0" smtClean="0">
                <a:latin typeface="Century Gothic" charset="0"/>
                <a:ea typeface="Century Gothic" charset="0"/>
                <a:cs typeface="Century Gothic" charset="0"/>
              </a:rPr>
              <a:t>20% CC transfers</a:t>
            </a:r>
          </a:p>
          <a:p>
            <a:endParaRPr lang="en-US" sz="2400" dirty="0">
              <a:latin typeface="Century Gothic" charset="0"/>
              <a:ea typeface="Century Gothic" charset="0"/>
              <a:cs typeface="Century Gothic" charset="0"/>
            </a:endParaRPr>
          </a:p>
        </p:txBody>
      </p:sp>
      <p:pic>
        <p:nvPicPr>
          <p:cNvPr id="2" name="Picture 1"/>
          <p:cNvPicPr>
            <a:picLocks noChangeAspect="1"/>
          </p:cNvPicPr>
          <p:nvPr/>
        </p:nvPicPr>
        <p:blipFill>
          <a:blip r:embed="rId3"/>
          <a:stretch>
            <a:fillRect/>
          </a:stretch>
        </p:blipFill>
        <p:spPr>
          <a:xfrm>
            <a:off x="4561188" y="3571143"/>
            <a:ext cx="4582812" cy="2995789"/>
          </a:xfrm>
          <a:prstGeom prst="rect">
            <a:avLst/>
          </a:prstGeom>
        </p:spPr>
      </p:pic>
    </p:spTree>
    <p:extLst>
      <p:ext uri="{BB962C8B-B14F-4D97-AF65-F5344CB8AC3E}">
        <p14:creationId xmlns:p14="http://schemas.microsoft.com/office/powerpoint/2010/main" val="205741011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35000" y="249787"/>
            <a:ext cx="8064500" cy="1448130"/>
          </a:xfrm>
        </p:spPr>
        <p:txBody>
          <a:bodyPr/>
          <a:lstStyle/>
          <a:p>
            <a:r>
              <a:rPr lang="en-US" sz="4000" dirty="0" smtClean="0">
                <a:solidFill>
                  <a:schemeClr val="tx2"/>
                </a:solidFill>
                <a:latin typeface="Lucida Grande"/>
                <a:cs typeface="Lucida Grande"/>
              </a:rPr>
              <a:t>Alignment of Interests</a:t>
            </a:r>
            <a:endParaRPr lang="en-US" sz="3600" dirty="0">
              <a:solidFill>
                <a:schemeClr val="tx2"/>
              </a:solidFill>
              <a:latin typeface="Lucida Grande"/>
              <a:cs typeface="Lucida Grande"/>
            </a:endParaRPr>
          </a:p>
        </p:txBody>
      </p:sp>
      <p:sp>
        <p:nvSpPr>
          <p:cNvPr id="4" name="TextBox 3"/>
          <p:cNvSpPr txBox="1"/>
          <p:nvPr/>
        </p:nvSpPr>
        <p:spPr>
          <a:xfrm>
            <a:off x="635000" y="1697917"/>
            <a:ext cx="8064500" cy="4524315"/>
          </a:xfrm>
          <a:prstGeom prst="rect">
            <a:avLst/>
          </a:prstGeom>
          <a:noFill/>
        </p:spPr>
        <p:txBody>
          <a:bodyPr wrap="square" rtlCol="0">
            <a:spAutoFit/>
          </a:bodyPr>
          <a:lstStyle/>
          <a:p>
            <a:pPr marL="342900" indent="-342900">
              <a:buFont typeface="Arial" charset="0"/>
              <a:buChar char="•"/>
            </a:pPr>
            <a:r>
              <a:rPr lang="en-US" sz="2400" b="1" dirty="0" smtClean="0">
                <a:latin typeface="Century Gothic" charset="0"/>
                <a:ea typeface="Century Gothic" charset="0"/>
                <a:cs typeface="Century Gothic" charset="0"/>
              </a:rPr>
              <a:t>Rapid Action Taskforce </a:t>
            </a:r>
            <a:r>
              <a:rPr lang="mr-IN" sz="2400" dirty="0" smtClean="0">
                <a:latin typeface="Century Gothic" charset="0"/>
                <a:ea typeface="Century Gothic" charset="0"/>
                <a:cs typeface="Century Gothic" charset="0"/>
              </a:rPr>
              <a:t>–</a:t>
            </a:r>
            <a:r>
              <a:rPr lang="en-US" sz="2400" dirty="0" smtClean="0">
                <a:latin typeface="Century Gothic" charset="0"/>
                <a:ea typeface="Century Gothic" charset="0"/>
                <a:cs typeface="Century Gothic" charset="0"/>
              </a:rPr>
              <a:t> campus-wide proposal for curriculum for making engagement with data an integral feature of education for all undergrads</a:t>
            </a:r>
          </a:p>
          <a:p>
            <a:endParaRPr lang="en-US" sz="2400" dirty="0" smtClean="0">
              <a:latin typeface="Century Gothic" charset="0"/>
              <a:ea typeface="Century Gothic" charset="0"/>
              <a:cs typeface="Century Gothic" charset="0"/>
            </a:endParaRPr>
          </a:p>
          <a:p>
            <a:pPr marL="342900" indent="-342900">
              <a:buFont typeface="Arial" charset="0"/>
              <a:buChar char="•"/>
            </a:pPr>
            <a:r>
              <a:rPr lang="en-US" sz="2400" b="1" dirty="0" smtClean="0">
                <a:latin typeface="Century Gothic" charset="0"/>
                <a:ea typeface="Century Gothic" charset="0"/>
                <a:cs typeface="Century Gothic" charset="0"/>
              </a:rPr>
              <a:t>D-Lab</a:t>
            </a:r>
            <a:r>
              <a:rPr lang="en-US" sz="2400" dirty="0" smtClean="0">
                <a:latin typeface="Century Gothic" charset="0"/>
                <a:ea typeface="Century Gothic" charset="0"/>
                <a:cs typeface="Century Gothic" charset="0"/>
              </a:rPr>
              <a:t> created for data intensive social science research</a:t>
            </a:r>
          </a:p>
          <a:p>
            <a:endParaRPr lang="en-US" sz="2400" dirty="0" smtClean="0">
              <a:latin typeface="Century Gothic" charset="0"/>
              <a:ea typeface="Century Gothic" charset="0"/>
              <a:cs typeface="Century Gothic" charset="0"/>
            </a:endParaRPr>
          </a:p>
          <a:p>
            <a:pPr marL="342900" indent="-342900">
              <a:buFont typeface="Arial" charset="0"/>
              <a:buChar char="•"/>
            </a:pPr>
            <a:r>
              <a:rPr lang="en-US" sz="2400" b="1" dirty="0">
                <a:latin typeface="Century Gothic" charset="0"/>
                <a:ea typeface="Century Gothic" charset="0"/>
                <a:cs typeface="Century Gothic" charset="0"/>
              </a:rPr>
              <a:t>STAT Department A</a:t>
            </a:r>
            <a:r>
              <a:rPr lang="en-US" sz="2400" b="1" dirty="0" smtClean="0">
                <a:latin typeface="Century Gothic" charset="0"/>
                <a:ea typeface="Century Gothic" charset="0"/>
                <a:cs typeface="Century Gothic" charset="0"/>
              </a:rPr>
              <a:t>PR </a:t>
            </a:r>
            <a:r>
              <a:rPr lang="en-US" sz="2400" dirty="0" smtClean="0">
                <a:latin typeface="Century Gothic" charset="0"/>
                <a:ea typeface="Century Gothic" charset="0"/>
                <a:cs typeface="Century Gothic" charset="0"/>
              </a:rPr>
              <a:t>strongly recommended DS (also 5 joint appointments with EECS)</a:t>
            </a:r>
          </a:p>
          <a:p>
            <a:endParaRPr lang="en-US" sz="2400" dirty="0">
              <a:latin typeface="Century Gothic" charset="0"/>
              <a:ea typeface="Century Gothic" charset="0"/>
              <a:cs typeface="Century Gothic" charset="0"/>
            </a:endParaRPr>
          </a:p>
          <a:p>
            <a:pPr marL="342900" indent="-342900">
              <a:buFont typeface="Arial" charset="0"/>
              <a:buChar char="•"/>
            </a:pPr>
            <a:r>
              <a:rPr lang="en-US" sz="2400" b="1" dirty="0" smtClean="0">
                <a:latin typeface="Century Gothic" charset="0"/>
                <a:ea typeface="Century Gothic" charset="0"/>
                <a:cs typeface="Century Gothic" charset="0"/>
              </a:rPr>
              <a:t>CS </a:t>
            </a:r>
            <a:r>
              <a:rPr lang="en-US" sz="2400" dirty="0" smtClean="0">
                <a:latin typeface="Century Gothic" charset="0"/>
                <a:ea typeface="Century Gothic" charset="0"/>
                <a:cs typeface="Century Gothic" charset="0"/>
              </a:rPr>
              <a:t>- Intro to programming has 1800/semester</a:t>
            </a:r>
          </a:p>
          <a:p>
            <a:endParaRPr lang="en-US" sz="2400" dirty="0">
              <a:latin typeface="Century Gothic" charset="0"/>
              <a:ea typeface="Century Gothic" charset="0"/>
              <a:cs typeface="Century Gothic" charset="0"/>
            </a:endParaRPr>
          </a:p>
        </p:txBody>
      </p:sp>
    </p:spTree>
    <p:extLst>
      <p:ext uri="{BB962C8B-B14F-4D97-AF65-F5344CB8AC3E}">
        <p14:creationId xmlns:p14="http://schemas.microsoft.com/office/powerpoint/2010/main" val="1503463312"/>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5790" y="72990"/>
            <a:ext cx="7772400" cy="1448130"/>
          </a:xfrm>
        </p:spPr>
        <p:txBody>
          <a:bodyPr/>
          <a:lstStyle/>
          <a:p>
            <a:pPr algn="ctr"/>
            <a:r>
              <a:rPr lang="en-US" sz="4000" smtClean="0">
                <a:solidFill>
                  <a:schemeClr val="tx2"/>
                </a:solidFill>
                <a:latin typeface="Lucida Grande"/>
                <a:cs typeface="Lucida Grande"/>
              </a:rPr>
              <a:t>Foundations </a:t>
            </a:r>
            <a:r>
              <a:rPr lang="en-US" sz="4000" dirty="0" smtClean="0">
                <a:solidFill>
                  <a:schemeClr val="tx2"/>
                </a:solidFill>
                <a:latin typeface="Lucida Grande"/>
                <a:cs typeface="Lucida Grande"/>
              </a:rPr>
              <a:t>in Data Science</a:t>
            </a:r>
            <a:endParaRPr lang="en-US" sz="3600" dirty="0">
              <a:solidFill>
                <a:schemeClr val="tx2"/>
              </a:solidFill>
              <a:latin typeface="Lucida Grande"/>
              <a:cs typeface="Lucida Grande"/>
            </a:endParaRPr>
          </a:p>
        </p:txBody>
      </p:sp>
      <p:sp>
        <p:nvSpPr>
          <p:cNvPr id="4" name="TextBox 3"/>
          <p:cNvSpPr txBox="1"/>
          <p:nvPr/>
        </p:nvSpPr>
        <p:spPr>
          <a:xfrm>
            <a:off x="5677812" y="1201371"/>
            <a:ext cx="3520017" cy="4524315"/>
          </a:xfrm>
          <a:prstGeom prst="rect">
            <a:avLst/>
          </a:prstGeom>
          <a:noFill/>
        </p:spPr>
        <p:txBody>
          <a:bodyPr wrap="square" rtlCol="0">
            <a:spAutoFit/>
          </a:bodyPr>
          <a:lstStyle/>
          <a:p>
            <a:pPr marL="342900" indent="-342900">
              <a:buFont typeface="Wingdings" charset="2"/>
              <a:buChar char="Ø"/>
            </a:pPr>
            <a:r>
              <a:rPr lang="en-US" sz="2400" dirty="0" smtClean="0">
                <a:latin typeface="Century Gothic" charset="0"/>
                <a:ea typeface="Century Gothic" charset="0"/>
                <a:cs typeface="Century Gothic" charset="0"/>
              </a:rPr>
              <a:t>No math, stat, or CS     pre-requisites </a:t>
            </a:r>
          </a:p>
          <a:p>
            <a:endParaRPr lang="en-US" sz="2400" dirty="0" smtClean="0">
              <a:latin typeface="Century Gothic" charset="0"/>
              <a:ea typeface="Century Gothic" charset="0"/>
              <a:cs typeface="Century Gothic" charset="0"/>
            </a:endParaRPr>
          </a:p>
          <a:p>
            <a:pPr marL="342900" indent="-342900">
              <a:buFont typeface="Wingdings" charset="2"/>
              <a:buChar char="Ø"/>
            </a:pPr>
            <a:r>
              <a:rPr lang="en-US" sz="2400" dirty="0" smtClean="0">
                <a:latin typeface="Century Gothic" charset="0"/>
                <a:ea typeface="Century Gothic" charset="0"/>
                <a:cs typeface="Century Gothic" charset="0"/>
              </a:rPr>
              <a:t>Data-hub: students work in browser</a:t>
            </a:r>
          </a:p>
          <a:p>
            <a:endParaRPr lang="en-US" sz="2400" dirty="0" smtClean="0">
              <a:latin typeface="Century Gothic" charset="0"/>
              <a:ea typeface="Century Gothic" charset="0"/>
              <a:cs typeface="Century Gothic" charset="0"/>
            </a:endParaRPr>
          </a:p>
          <a:p>
            <a:pPr marL="342900" indent="-342900">
              <a:buFont typeface="Wingdings" charset="2"/>
              <a:buChar char="Ø"/>
            </a:pPr>
            <a:r>
              <a:rPr lang="en-US" sz="2400" dirty="0" smtClean="0">
                <a:latin typeface="Century Gothic" charset="0"/>
                <a:ea typeface="Century Gothic" charset="0"/>
                <a:cs typeface="Century Gothic" charset="0"/>
              </a:rPr>
              <a:t>Basics in inference via simulation &amp; bootstrap </a:t>
            </a:r>
          </a:p>
          <a:p>
            <a:endParaRPr lang="en-US" sz="2400" dirty="0">
              <a:latin typeface="Century Gothic" charset="0"/>
              <a:ea typeface="Century Gothic" charset="0"/>
              <a:cs typeface="Century Gothic" charset="0"/>
            </a:endParaRPr>
          </a:p>
          <a:p>
            <a:pPr marL="342900" indent="-342900">
              <a:buFont typeface="Wingdings" charset="2"/>
              <a:buChar char="Ø"/>
            </a:pPr>
            <a:r>
              <a:rPr lang="en-US" sz="2400" dirty="0" smtClean="0">
                <a:latin typeface="Century Gothic" charset="0"/>
                <a:ea typeface="Century Gothic" charset="0"/>
                <a:cs typeface="Century Gothic" charset="0"/>
              </a:rPr>
              <a:t>Basics in computation </a:t>
            </a:r>
          </a:p>
        </p:txBody>
      </p:sp>
      <p:sp>
        <p:nvSpPr>
          <p:cNvPr id="5" name="TextBox 4"/>
          <p:cNvSpPr txBox="1"/>
          <p:nvPr/>
        </p:nvSpPr>
        <p:spPr>
          <a:xfrm>
            <a:off x="2908300" y="6197600"/>
            <a:ext cx="1082540" cy="369332"/>
          </a:xfrm>
          <a:prstGeom prst="rect">
            <a:avLst/>
          </a:prstGeom>
          <a:noFill/>
        </p:spPr>
        <p:txBody>
          <a:bodyPr wrap="none" rtlCol="0">
            <a:spAutoFit/>
          </a:bodyPr>
          <a:lstStyle/>
          <a:p>
            <a:r>
              <a:rPr lang="en-US" dirty="0" smtClean="0">
                <a:solidFill>
                  <a:srgbClr val="FFFF00"/>
                </a:solidFill>
              </a:rPr>
              <a:t>data8.org</a:t>
            </a:r>
            <a:endParaRPr lang="en-US" dirty="0">
              <a:solidFill>
                <a:srgbClr val="FFFF00"/>
              </a:solidFill>
            </a:endParaRPr>
          </a:p>
        </p:txBody>
      </p:sp>
      <p:pic>
        <p:nvPicPr>
          <p:cNvPr id="6" name="Picture 5" descr="IMG_148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474" y="1201371"/>
            <a:ext cx="5667652" cy="4250739"/>
          </a:xfrm>
          <a:prstGeom prst="rect">
            <a:avLst/>
          </a:prstGeom>
        </p:spPr>
      </p:pic>
    </p:spTree>
    <p:extLst>
      <p:ext uri="{BB962C8B-B14F-4D97-AF65-F5344CB8AC3E}">
        <p14:creationId xmlns:p14="http://schemas.microsoft.com/office/powerpoint/2010/main" val="141507673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35000" y="142898"/>
            <a:ext cx="8064500" cy="1448130"/>
          </a:xfrm>
        </p:spPr>
        <p:txBody>
          <a:bodyPr/>
          <a:lstStyle/>
          <a:p>
            <a:r>
              <a:rPr lang="en-US" sz="4000" dirty="0" smtClean="0">
                <a:solidFill>
                  <a:schemeClr val="tx2"/>
                </a:solidFill>
                <a:latin typeface="Lucida Grande"/>
                <a:cs typeface="Lucida Grande"/>
              </a:rPr>
              <a:t>Connectors Across Campus</a:t>
            </a:r>
            <a:endParaRPr lang="en-US" sz="3600" dirty="0">
              <a:solidFill>
                <a:schemeClr val="tx2"/>
              </a:solidFill>
              <a:latin typeface="Lucida Grande"/>
              <a:cs typeface="Lucida Grande"/>
            </a:endParaRPr>
          </a:p>
        </p:txBody>
      </p:sp>
      <p:pic>
        <p:nvPicPr>
          <p:cNvPr id="3" name="Picture 2"/>
          <p:cNvPicPr>
            <a:picLocks noChangeAspect="1"/>
          </p:cNvPicPr>
          <p:nvPr/>
        </p:nvPicPr>
        <p:blipFill>
          <a:blip r:embed="rId3"/>
          <a:stretch>
            <a:fillRect/>
          </a:stretch>
        </p:blipFill>
        <p:spPr>
          <a:xfrm>
            <a:off x="0" y="1435453"/>
            <a:ext cx="9144000" cy="5143500"/>
          </a:xfrm>
          <a:prstGeom prst="rect">
            <a:avLst/>
          </a:prstGeom>
        </p:spPr>
      </p:pic>
    </p:spTree>
    <p:extLst>
      <p:ext uri="{BB962C8B-B14F-4D97-AF65-F5344CB8AC3E}">
        <p14:creationId xmlns:p14="http://schemas.microsoft.com/office/powerpoint/2010/main" val="205559604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35000" y="402693"/>
            <a:ext cx="8064500" cy="1448130"/>
          </a:xfrm>
        </p:spPr>
        <p:txBody>
          <a:bodyPr/>
          <a:lstStyle/>
          <a:p>
            <a:r>
              <a:rPr lang="en-US" sz="4000" dirty="0" smtClean="0">
                <a:solidFill>
                  <a:schemeClr val="tx2"/>
                </a:solidFill>
                <a:latin typeface="Lucida Grande"/>
                <a:cs typeface="Lucida Grande"/>
              </a:rPr>
              <a:t>Principles &amp; Techniques of DS </a:t>
            </a:r>
            <a:endParaRPr lang="en-US" sz="3600" dirty="0">
              <a:solidFill>
                <a:schemeClr val="tx2"/>
              </a:solidFill>
              <a:latin typeface="Lucida Grande"/>
              <a:cs typeface="Lucida Grande"/>
            </a:endParaRPr>
          </a:p>
        </p:txBody>
      </p:sp>
      <p:sp>
        <p:nvSpPr>
          <p:cNvPr id="4" name="TextBox 3"/>
          <p:cNvSpPr txBox="1"/>
          <p:nvPr/>
        </p:nvSpPr>
        <p:spPr>
          <a:xfrm>
            <a:off x="635000" y="1850823"/>
            <a:ext cx="7486650" cy="3416320"/>
          </a:xfrm>
          <a:prstGeom prst="rect">
            <a:avLst/>
          </a:prstGeom>
          <a:noFill/>
        </p:spPr>
        <p:txBody>
          <a:bodyPr wrap="square" rtlCol="0">
            <a:spAutoFit/>
          </a:bodyPr>
          <a:lstStyle/>
          <a:p>
            <a:pPr marL="514350" indent="-514350">
              <a:buFont typeface="+mj-lt"/>
              <a:buAutoNum type="arabicPeriod"/>
            </a:pPr>
            <a:r>
              <a:rPr lang="en-US" sz="3600" dirty="0" smtClean="0">
                <a:latin typeface="Century Gothic" charset="0"/>
                <a:ea typeface="Century Gothic" charset="0"/>
                <a:cs typeface="Century Gothic" charset="0"/>
              </a:rPr>
              <a:t>Data life </a:t>
            </a:r>
            <a:r>
              <a:rPr lang="en-US" sz="3600" dirty="0">
                <a:latin typeface="Century Gothic" charset="0"/>
                <a:ea typeface="Century Gothic" charset="0"/>
                <a:cs typeface="Century Gothic" charset="0"/>
              </a:rPr>
              <a:t>c</a:t>
            </a:r>
            <a:r>
              <a:rPr lang="en-US" sz="3600" dirty="0" smtClean="0">
                <a:latin typeface="Century Gothic" charset="0"/>
                <a:ea typeface="Century Gothic" charset="0"/>
                <a:cs typeface="Century Gothic" charset="0"/>
              </a:rPr>
              <a:t>ycle</a:t>
            </a:r>
          </a:p>
          <a:p>
            <a:pPr marL="514350" indent="-514350">
              <a:buFont typeface="+mj-lt"/>
              <a:buAutoNum type="arabicPeriod"/>
            </a:pPr>
            <a:r>
              <a:rPr lang="en-US" sz="3600" dirty="0" smtClean="0">
                <a:latin typeface="Century Gothic" charset="0"/>
                <a:ea typeface="Century Gothic" charset="0"/>
                <a:cs typeface="Century Gothic" charset="0"/>
              </a:rPr>
              <a:t>Data </a:t>
            </a:r>
            <a:r>
              <a:rPr lang="en-US" sz="3600" dirty="0">
                <a:latin typeface="Century Gothic" charset="0"/>
                <a:ea typeface="Century Gothic" charset="0"/>
                <a:cs typeface="Century Gothic" charset="0"/>
              </a:rPr>
              <a:t>d</a:t>
            </a:r>
            <a:r>
              <a:rPr lang="en-US" sz="3600" dirty="0" smtClean="0">
                <a:latin typeface="Century Gothic" charset="0"/>
                <a:ea typeface="Century Gothic" charset="0"/>
                <a:cs typeface="Century Gothic" charset="0"/>
              </a:rPr>
              <a:t>esign </a:t>
            </a:r>
            <a:r>
              <a:rPr lang="en-US" sz="3600" dirty="0">
                <a:latin typeface="Century Gothic" charset="0"/>
                <a:ea typeface="Century Gothic" charset="0"/>
                <a:cs typeface="Century Gothic" charset="0"/>
              </a:rPr>
              <a:t>&amp;</a:t>
            </a:r>
            <a:r>
              <a:rPr lang="en-US" sz="3600" dirty="0" smtClean="0">
                <a:latin typeface="Century Gothic" charset="0"/>
                <a:ea typeface="Century Gothic" charset="0"/>
                <a:cs typeface="Century Gothic" charset="0"/>
              </a:rPr>
              <a:t> generalizability</a:t>
            </a:r>
          </a:p>
          <a:p>
            <a:pPr marL="514350" indent="-514350">
              <a:buFont typeface="+mj-lt"/>
              <a:buAutoNum type="arabicPeriod"/>
            </a:pPr>
            <a:r>
              <a:rPr lang="en-US" sz="3600" dirty="0" smtClean="0">
                <a:latin typeface="Century Gothic" charset="0"/>
                <a:ea typeface="Century Gothic" charset="0"/>
                <a:cs typeface="Century Gothic" charset="0"/>
              </a:rPr>
              <a:t>Empirical risk minimization</a:t>
            </a:r>
          </a:p>
          <a:p>
            <a:pPr marL="514350" indent="-514350">
              <a:buFont typeface="+mj-lt"/>
              <a:buAutoNum type="arabicPeriod"/>
            </a:pPr>
            <a:r>
              <a:rPr lang="en-US" sz="3600" dirty="0">
                <a:latin typeface="Century Gothic" charset="0"/>
                <a:ea typeface="Century Gothic" charset="0"/>
                <a:cs typeface="Century Gothic" charset="0"/>
              </a:rPr>
              <a:t>Implications for large data (computational &amp; </a:t>
            </a:r>
            <a:r>
              <a:rPr lang="en-US" sz="3600" dirty="0" smtClean="0">
                <a:latin typeface="Century Gothic" charset="0"/>
                <a:ea typeface="Century Gothic" charset="0"/>
                <a:cs typeface="Century Gothic" charset="0"/>
              </a:rPr>
              <a:t>inferential) </a:t>
            </a:r>
          </a:p>
          <a:p>
            <a:pPr marL="514350" indent="-514350">
              <a:buFont typeface="+mj-lt"/>
              <a:buAutoNum type="arabicPeriod"/>
            </a:pPr>
            <a:r>
              <a:rPr lang="en-US" sz="3600" dirty="0" smtClean="0">
                <a:latin typeface="Century Gothic" charset="0"/>
                <a:ea typeface="Century Gothic" charset="0"/>
                <a:cs typeface="Century Gothic" charset="0"/>
              </a:rPr>
              <a:t>Basic data tools</a:t>
            </a:r>
            <a:endParaRPr lang="en-US" sz="3600" dirty="0">
              <a:latin typeface="Century Gothic" charset="0"/>
              <a:ea typeface="Century Gothic" charset="0"/>
              <a:cs typeface="Century Gothic" charset="0"/>
            </a:endParaRPr>
          </a:p>
        </p:txBody>
      </p:sp>
      <p:sp>
        <p:nvSpPr>
          <p:cNvPr id="9" name="TextBox 8"/>
          <p:cNvSpPr txBox="1"/>
          <p:nvPr/>
        </p:nvSpPr>
        <p:spPr>
          <a:xfrm>
            <a:off x="2908300" y="6197600"/>
            <a:ext cx="1652888" cy="369332"/>
          </a:xfrm>
          <a:prstGeom prst="rect">
            <a:avLst/>
          </a:prstGeom>
          <a:noFill/>
        </p:spPr>
        <p:txBody>
          <a:bodyPr wrap="none" rtlCol="0">
            <a:spAutoFit/>
          </a:bodyPr>
          <a:lstStyle/>
          <a:p>
            <a:r>
              <a:rPr lang="en-US" smtClean="0">
                <a:solidFill>
                  <a:srgbClr val="FFFF00"/>
                </a:solidFill>
              </a:rPr>
              <a:t>www.ds100.org</a:t>
            </a:r>
            <a:endParaRPr lang="en-US">
              <a:solidFill>
                <a:srgbClr val="FFFF00"/>
              </a:solidFill>
            </a:endParaRPr>
          </a:p>
        </p:txBody>
      </p:sp>
    </p:spTree>
    <p:extLst>
      <p:ext uri="{BB962C8B-B14F-4D97-AF65-F5344CB8AC3E}">
        <p14:creationId xmlns:p14="http://schemas.microsoft.com/office/powerpoint/2010/main" val="1660708965"/>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35000" y="577164"/>
            <a:ext cx="8064500" cy="1448130"/>
          </a:xfrm>
        </p:spPr>
        <p:txBody>
          <a:bodyPr/>
          <a:lstStyle/>
          <a:p>
            <a:r>
              <a:rPr lang="en-US" sz="4000" dirty="0" smtClean="0">
                <a:solidFill>
                  <a:schemeClr val="tx2"/>
                </a:solidFill>
                <a:latin typeface="Lucida Grande"/>
                <a:cs typeface="Lucida Grande"/>
              </a:rPr>
              <a:t>Topics</a:t>
            </a:r>
            <a:endParaRPr lang="en-US" sz="3600" dirty="0">
              <a:solidFill>
                <a:schemeClr val="tx2"/>
              </a:solidFill>
              <a:latin typeface="Lucida Grande"/>
              <a:cs typeface="Lucida Grande"/>
            </a:endParaRPr>
          </a:p>
        </p:txBody>
      </p:sp>
      <p:sp>
        <p:nvSpPr>
          <p:cNvPr id="4" name="TextBox 3"/>
          <p:cNvSpPr txBox="1"/>
          <p:nvPr/>
        </p:nvSpPr>
        <p:spPr>
          <a:xfrm>
            <a:off x="635000" y="2160975"/>
            <a:ext cx="7486650" cy="3108543"/>
          </a:xfrm>
          <a:prstGeom prst="rect">
            <a:avLst/>
          </a:prstGeom>
          <a:noFill/>
        </p:spPr>
        <p:txBody>
          <a:bodyPr wrap="square" rtlCol="0">
            <a:spAutoFit/>
          </a:bodyPr>
          <a:lstStyle/>
          <a:p>
            <a:pPr marL="514350" indent="-514350">
              <a:buFont typeface="Wingdings" charset="2"/>
              <a:buChar char="Ø"/>
            </a:pPr>
            <a:r>
              <a:rPr lang="en-US" sz="2800" dirty="0" smtClean="0">
                <a:latin typeface="Century Gothic" charset="0"/>
                <a:ea typeface="Century Gothic" charset="0"/>
                <a:cs typeface="Century Gothic" charset="0"/>
              </a:rPr>
              <a:t>Data preparation and representation</a:t>
            </a:r>
          </a:p>
          <a:p>
            <a:endParaRPr lang="en-US" sz="2800" dirty="0" smtClean="0">
              <a:latin typeface="Century Gothic" charset="0"/>
              <a:ea typeface="Century Gothic" charset="0"/>
              <a:cs typeface="Century Gothic" charset="0"/>
            </a:endParaRPr>
          </a:p>
          <a:p>
            <a:pPr marL="514350" indent="-514350">
              <a:buFont typeface="Wingdings" charset="2"/>
              <a:buChar char="Ø"/>
            </a:pPr>
            <a:r>
              <a:rPr lang="en-US" sz="2800" dirty="0" smtClean="0">
                <a:latin typeface="Century Gothic" charset="0"/>
                <a:ea typeface="Century Gothic" charset="0"/>
                <a:cs typeface="Century Gothic" charset="0"/>
              </a:rPr>
              <a:t>Exploratory data analysis &amp; visualization</a:t>
            </a:r>
          </a:p>
          <a:p>
            <a:endParaRPr lang="en-US" sz="2800" dirty="0" smtClean="0">
              <a:latin typeface="Century Gothic" charset="0"/>
              <a:ea typeface="Century Gothic" charset="0"/>
              <a:cs typeface="Century Gothic" charset="0"/>
            </a:endParaRPr>
          </a:p>
          <a:p>
            <a:pPr marL="514350" indent="-514350">
              <a:buFont typeface="Wingdings" charset="2"/>
              <a:buChar char="Ø"/>
            </a:pPr>
            <a:r>
              <a:rPr lang="en-US" sz="2800" dirty="0" smtClean="0">
                <a:latin typeface="Century Gothic" charset="0"/>
                <a:ea typeface="Century Gothic" charset="0"/>
                <a:cs typeface="Century Gothic" charset="0"/>
              </a:rPr>
              <a:t>Model fitting and inference </a:t>
            </a:r>
          </a:p>
          <a:p>
            <a:endParaRPr lang="en-US" sz="2800" dirty="0" smtClean="0">
              <a:latin typeface="Century Gothic" charset="0"/>
              <a:ea typeface="Century Gothic" charset="0"/>
              <a:cs typeface="Century Gothic" charset="0"/>
            </a:endParaRPr>
          </a:p>
          <a:p>
            <a:pPr marL="514350" indent="-514350">
              <a:buFont typeface="Wingdings" charset="2"/>
              <a:buChar char="Ø"/>
            </a:pPr>
            <a:r>
              <a:rPr lang="en-US" sz="2800" dirty="0">
                <a:latin typeface="Century Gothic" charset="0"/>
                <a:ea typeface="Century Gothic" charset="0"/>
                <a:cs typeface="Century Gothic" charset="0"/>
              </a:rPr>
              <a:t>Efficient and scalable data </a:t>
            </a:r>
            <a:r>
              <a:rPr lang="en-US" sz="2800" dirty="0" smtClean="0">
                <a:latin typeface="Century Gothic" charset="0"/>
                <a:ea typeface="Century Gothic" charset="0"/>
                <a:cs typeface="Century Gothic" charset="0"/>
              </a:rPr>
              <a:t>processing </a:t>
            </a:r>
            <a:endParaRPr lang="en-US" sz="2800" dirty="0">
              <a:latin typeface="Century Gothic" charset="0"/>
              <a:ea typeface="Century Gothic" charset="0"/>
              <a:cs typeface="Century Gothic" charset="0"/>
            </a:endParaRPr>
          </a:p>
        </p:txBody>
      </p:sp>
      <p:sp>
        <p:nvSpPr>
          <p:cNvPr id="9" name="TextBox 8"/>
          <p:cNvSpPr txBox="1"/>
          <p:nvPr/>
        </p:nvSpPr>
        <p:spPr>
          <a:xfrm>
            <a:off x="2908300" y="6197600"/>
            <a:ext cx="1652888" cy="369332"/>
          </a:xfrm>
          <a:prstGeom prst="rect">
            <a:avLst/>
          </a:prstGeom>
          <a:noFill/>
        </p:spPr>
        <p:txBody>
          <a:bodyPr wrap="none" rtlCol="0">
            <a:spAutoFit/>
          </a:bodyPr>
          <a:lstStyle/>
          <a:p>
            <a:r>
              <a:rPr lang="en-US" smtClean="0">
                <a:solidFill>
                  <a:srgbClr val="FFFF00"/>
                </a:solidFill>
              </a:rPr>
              <a:t>www.ds100.org</a:t>
            </a:r>
            <a:endParaRPr lang="en-US">
              <a:solidFill>
                <a:srgbClr val="FFFF00"/>
              </a:solidFill>
            </a:endParaRPr>
          </a:p>
        </p:txBody>
      </p:sp>
    </p:spTree>
    <p:extLst>
      <p:ext uri="{BB962C8B-B14F-4D97-AF65-F5344CB8AC3E}">
        <p14:creationId xmlns:p14="http://schemas.microsoft.com/office/powerpoint/2010/main" val="203241386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35000" y="357245"/>
            <a:ext cx="8064500" cy="1448130"/>
          </a:xfrm>
        </p:spPr>
        <p:txBody>
          <a:bodyPr/>
          <a:lstStyle/>
          <a:p>
            <a:r>
              <a:rPr lang="en-US" sz="4000" dirty="0" smtClean="0">
                <a:solidFill>
                  <a:schemeClr val="tx2"/>
                </a:solidFill>
                <a:latin typeface="Lucida Grande"/>
                <a:cs typeface="Lucida Grande"/>
              </a:rPr>
              <a:t>Enrollment Growth</a:t>
            </a:r>
            <a:endParaRPr lang="en-US" sz="3600" dirty="0">
              <a:solidFill>
                <a:schemeClr val="tx2"/>
              </a:solidFill>
              <a:latin typeface="Lucida Grande"/>
              <a:cs typeface="Lucida Grande"/>
            </a:endParaRPr>
          </a:p>
        </p:txBody>
      </p:sp>
      <p:sp>
        <p:nvSpPr>
          <p:cNvPr id="9" name="TextBox 8"/>
          <p:cNvSpPr txBox="1"/>
          <p:nvPr/>
        </p:nvSpPr>
        <p:spPr>
          <a:xfrm>
            <a:off x="2908300" y="6197600"/>
            <a:ext cx="1652888" cy="369332"/>
          </a:xfrm>
          <a:prstGeom prst="rect">
            <a:avLst/>
          </a:prstGeom>
          <a:noFill/>
        </p:spPr>
        <p:txBody>
          <a:bodyPr wrap="none" rtlCol="0">
            <a:spAutoFit/>
          </a:bodyPr>
          <a:lstStyle/>
          <a:p>
            <a:r>
              <a:rPr lang="en-US" smtClean="0">
                <a:solidFill>
                  <a:srgbClr val="FFFF00"/>
                </a:solidFill>
              </a:rPr>
              <a:t>www.ds100.org</a:t>
            </a:r>
            <a:endParaRPr lang="en-US">
              <a:solidFill>
                <a:srgbClr val="FFFF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670" y="1348740"/>
            <a:ext cx="7249160" cy="4343400"/>
          </a:xfrm>
          <a:prstGeom prst="rect">
            <a:avLst/>
          </a:prstGeom>
        </p:spPr>
      </p:pic>
    </p:spTree>
    <p:extLst>
      <p:ext uri="{BB962C8B-B14F-4D97-AF65-F5344CB8AC3E}">
        <p14:creationId xmlns:p14="http://schemas.microsoft.com/office/powerpoint/2010/main" val="1419801566"/>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35000" y="357245"/>
            <a:ext cx="8064500" cy="1448130"/>
          </a:xfrm>
        </p:spPr>
        <p:txBody>
          <a:bodyPr/>
          <a:lstStyle/>
          <a:p>
            <a:r>
              <a:rPr lang="en-US" sz="4000" dirty="0" smtClean="0">
                <a:solidFill>
                  <a:schemeClr val="tx2"/>
                </a:solidFill>
                <a:latin typeface="Lucida Grande"/>
                <a:cs typeface="Lucida Grande"/>
              </a:rPr>
              <a:t>Data Science Group Major </a:t>
            </a:r>
            <a:endParaRPr lang="en-US" sz="3600" dirty="0">
              <a:solidFill>
                <a:schemeClr val="tx2"/>
              </a:solidFill>
              <a:latin typeface="Lucida Grande"/>
              <a:cs typeface="Lucida Grande"/>
            </a:endParaRPr>
          </a:p>
        </p:txBody>
      </p:sp>
      <p:sp>
        <p:nvSpPr>
          <p:cNvPr id="11" name="TextBox 10"/>
          <p:cNvSpPr txBox="1"/>
          <p:nvPr/>
        </p:nvSpPr>
        <p:spPr>
          <a:xfrm>
            <a:off x="2908300" y="6197600"/>
            <a:ext cx="1912960" cy="369332"/>
          </a:xfrm>
          <a:prstGeom prst="rect">
            <a:avLst/>
          </a:prstGeom>
          <a:noFill/>
        </p:spPr>
        <p:txBody>
          <a:bodyPr wrap="none" rtlCol="0">
            <a:spAutoFit/>
          </a:bodyPr>
          <a:lstStyle/>
          <a:p>
            <a:r>
              <a:rPr lang="en-US" smtClean="0">
                <a:solidFill>
                  <a:srgbClr val="FFFF00"/>
                </a:solidFill>
              </a:rPr>
              <a:t>data.berkeley.edu</a:t>
            </a:r>
            <a:endParaRPr lang="en-US" dirty="0">
              <a:solidFill>
                <a:srgbClr val="FFFF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1656784"/>
            <a:ext cx="6704478" cy="3932486"/>
          </a:xfrm>
          <a:prstGeom prst="rect">
            <a:avLst/>
          </a:prstGeom>
        </p:spPr>
      </p:pic>
    </p:spTree>
    <p:extLst>
      <p:ext uri="{BB962C8B-B14F-4D97-AF65-F5344CB8AC3E}">
        <p14:creationId xmlns:p14="http://schemas.microsoft.com/office/powerpoint/2010/main" val="127639945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15633</TotalTime>
  <Words>647</Words>
  <Application>Microsoft Macintosh PowerPoint</Application>
  <PresentationFormat>On-screen Show (4:3)</PresentationFormat>
  <Paragraphs>96</Paragraphs>
  <Slides>14</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Calibri</vt:lpstr>
      <vt:lpstr>Century Gothic</vt:lpstr>
      <vt:lpstr>Georgia</vt:lpstr>
      <vt:lpstr>Helvetica Neue</vt:lpstr>
      <vt:lpstr>Lucida Grande</vt:lpstr>
      <vt:lpstr>Wingdings</vt:lpstr>
      <vt:lpstr>Arial</vt:lpstr>
      <vt:lpstr>Custom Design</vt:lpstr>
      <vt:lpstr>1_Custom Design</vt:lpstr>
      <vt:lpstr>Designing a  Group Major in  Data Science</vt:lpstr>
      <vt:lpstr>Berkeley by the Numbers</vt:lpstr>
      <vt:lpstr>Alignment of Interests</vt:lpstr>
      <vt:lpstr>Foundations in Data Science</vt:lpstr>
      <vt:lpstr>Connectors Across Campus</vt:lpstr>
      <vt:lpstr>Principles &amp; Techniques of DS </vt:lpstr>
      <vt:lpstr>Topics</vt:lpstr>
      <vt:lpstr>Enrollment Growth</vt:lpstr>
      <vt:lpstr>Data Science Group Major </vt:lpstr>
      <vt:lpstr>Key Features of the Major</vt:lpstr>
      <vt:lpstr>Key Features of the Major</vt:lpstr>
      <vt:lpstr>Key Features of the Major</vt:lpstr>
      <vt:lpstr>Discussion Points</vt:lpstr>
      <vt:lpstr>What’s Next?  </vt:lpstr>
    </vt:vector>
  </TitlesOfParts>
  <Company>UC Berkeley</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lastModifiedBy>Microsoft Office User</cp:lastModifiedBy>
  <cp:revision>402</cp:revision>
  <cp:lastPrinted>2018-08-01T02:25:19Z</cp:lastPrinted>
  <dcterms:created xsi:type="dcterms:W3CDTF">2016-10-25T22:10:01Z</dcterms:created>
  <dcterms:modified xsi:type="dcterms:W3CDTF">2018-08-01T02:26:37Z</dcterms:modified>
</cp:coreProperties>
</file>